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5"/>
  </p:notesMasterIdLst>
  <p:sldIdLst>
    <p:sldId id="256" r:id="rId2"/>
    <p:sldId id="257" r:id="rId3"/>
    <p:sldId id="261" r:id="rId4"/>
    <p:sldId id="383" r:id="rId5"/>
    <p:sldId id="498" r:id="rId6"/>
    <p:sldId id="384" r:id="rId7"/>
    <p:sldId id="497" r:id="rId8"/>
    <p:sldId id="423" r:id="rId9"/>
    <p:sldId id="499" r:id="rId10"/>
    <p:sldId id="451" r:id="rId11"/>
    <p:sldId id="408" r:id="rId12"/>
    <p:sldId id="501" r:id="rId13"/>
    <p:sldId id="502" r:id="rId14"/>
    <p:sldId id="503" r:id="rId15"/>
    <p:sldId id="461" r:id="rId16"/>
    <p:sldId id="504" r:id="rId17"/>
    <p:sldId id="505" r:id="rId18"/>
    <p:sldId id="506" r:id="rId19"/>
    <p:sldId id="507" r:id="rId20"/>
    <p:sldId id="509" r:id="rId21"/>
    <p:sldId id="508" r:id="rId22"/>
    <p:sldId id="510" r:id="rId23"/>
    <p:sldId id="382" r:id="rId24"/>
    <p:sldId id="511" r:id="rId25"/>
    <p:sldId id="513" r:id="rId26"/>
    <p:sldId id="512" r:id="rId27"/>
    <p:sldId id="459" r:id="rId28"/>
    <p:sldId id="464" r:id="rId29"/>
    <p:sldId id="514" r:id="rId30"/>
    <p:sldId id="465" r:id="rId31"/>
    <p:sldId id="476" r:id="rId32"/>
    <p:sldId id="474" r:id="rId33"/>
    <p:sldId id="469" r:id="rId34"/>
    <p:sldId id="518" r:id="rId35"/>
    <p:sldId id="467" r:id="rId36"/>
    <p:sldId id="517" r:id="rId37"/>
    <p:sldId id="468" r:id="rId38"/>
    <p:sldId id="519" r:id="rId39"/>
    <p:sldId id="515" r:id="rId40"/>
    <p:sldId id="516" r:id="rId41"/>
    <p:sldId id="462" r:id="rId42"/>
    <p:sldId id="520" r:id="rId43"/>
    <p:sldId id="521" r:id="rId44"/>
    <p:sldId id="522" r:id="rId45"/>
    <p:sldId id="260" r:id="rId46"/>
    <p:sldId id="524" r:id="rId47"/>
    <p:sldId id="527" r:id="rId48"/>
    <p:sldId id="526" r:id="rId49"/>
    <p:sldId id="452" r:id="rId50"/>
    <p:sldId id="525" r:id="rId51"/>
    <p:sldId id="523" r:id="rId52"/>
    <p:sldId id="483" r:id="rId53"/>
    <p:sldId id="482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6625" autoAdjust="0"/>
  </p:normalViewPr>
  <p:slideViewPr>
    <p:cSldViewPr>
      <p:cViewPr varScale="1">
        <p:scale>
          <a:sx n="89" d="100"/>
          <a:sy n="89" d="100"/>
        </p:scale>
        <p:origin x="112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C7D86-6415-4C93-B354-593791F40407}" type="datetimeFigureOut">
              <a:rPr lang="uk-UA" smtClean="0"/>
              <a:pPr/>
              <a:t>19.12.2024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793E6-000A-457D-9ABA-7D640DCEC15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1792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D227-C7AD-45DD-849D-5FDE149DC7B5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8130-363E-404F-BDD9-90298B6C9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D227-C7AD-45DD-849D-5FDE149DC7B5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8130-363E-404F-BDD9-90298B6C9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D227-C7AD-45DD-849D-5FDE149DC7B5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8130-363E-404F-BDD9-90298B6C9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D227-C7AD-45DD-849D-5FDE149DC7B5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8130-363E-404F-BDD9-90298B6C9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D227-C7AD-45DD-849D-5FDE149DC7B5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8130-363E-404F-BDD9-90298B6C9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D227-C7AD-45DD-849D-5FDE149DC7B5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8130-363E-404F-BDD9-90298B6C9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D227-C7AD-45DD-849D-5FDE149DC7B5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8130-363E-404F-BDD9-90298B6C9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D227-C7AD-45DD-849D-5FDE149DC7B5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8130-363E-404F-BDD9-90298B6C9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D227-C7AD-45DD-849D-5FDE149DC7B5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8130-363E-404F-BDD9-90298B6C9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D227-C7AD-45DD-849D-5FDE149DC7B5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8130-363E-404F-BDD9-90298B6C9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D227-C7AD-45DD-849D-5FDE149DC7B5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8130-363E-404F-BDD9-90298B6C9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ED227-C7AD-45DD-849D-5FDE149DC7B5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98130-363E-404F-BDD9-90298B6C9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heel spokes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ffb0d00b2d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836712"/>
            <a:ext cx="7772400" cy="2704991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ЗВ</a:t>
            </a:r>
            <a:r>
              <a:rPr lang="uk-UA" b="1" i="1" dirty="0" smtClean="0">
                <a:solidFill>
                  <a:srgbClr val="FF0000"/>
                </a:solidFill>
              </a:rPr>
              <a:t>І</a:t>
            </a:r>
            <a:r>
              <a:rPr lang="ru-RU" b="1" i="1" dirty="0" smtClean="0">
                <a:solidFill>
                  <a:srgbClr val="FF0000"/>
                </a:solidFill>
              </a:rPr>
              <a:t>Т ПРО РОБОТУ МЕТОДОБ’ЄДНАННЯ ВЧИТЕЛІВ ПОЧАТКОВИХ КЛАСІВ 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ЗА 2024-2025 НАВЧАЛЬНИЙ РІК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І СЕМЕСТР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792" y="72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Тиждень</a:t>
            </a:r>
            <a:r>
              <a:rPr lang="ru-RU" dirty="0" smtClean="0"/>
              <a:t> </a:t>
            </a:r>
            <a:r>
              <a:rPr lang="ru-RU" dirty="0" err="1"/>
              <a:t>фізичної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і </a:t>
            </a:r>
            <a:r>
              <a:rPr lang="ru-RU" dirty="0" smtClean="0"/>
              <a:t>спорту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6" y="1039747"/>
            <a:ext cx="4487652" cy="5818253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 rotWithShape="1">
          <a:blip r:embed="rId4"/>
          <a:srcRect t="9386" b="12882"/>
          <a:stretch/>
        </p:blipFill>
        <p:spPr>
          <a:xfrm>
            <a:off x="4495593" y="1264279"/>
            <a:ext cx="4648205" cy="542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51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2" y="27736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309" y="99995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Патріотичні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уроки «Хай буде  мир»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8964" y="1224487"/>
            <a:ext cx="7490289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97129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2" y="27736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309" y="99995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Патріотичні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уроки «Хай буде  мир»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85" y="1242995"/>
            <a:ext cx="7009247" cy="525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9637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2" y="27736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309" y="99995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Патріотичні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уроки «Хай буде  мир»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27584" y="1484784"/>
            <a:ext cx="7139136" cy="401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1111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2" y="27736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309" y="99995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Патріотичні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уроки «Хай буде  мир»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566" y="1124744"/>
            <a:ext cx="7231085" cy="542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532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ffb0d00b2d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2855" y="-39576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Тиждень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присвячений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Дню </a:t>
            </a:r>
            <a:r>
              <a:rPr lang="ru-RU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українського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козацтва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Сокіл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(«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Джура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endParaRPr lang="uk-U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452" y="1530904"/>
            <a:ext cx="7103096" cy="532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427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ffb0d00b2d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2855" y="-39576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Тиждень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присвячений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Дню </a:t>
            </a:r>
            <a:r>
              <a:rPr lang="ru-RU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українського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козацтва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Сокіл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(«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Джура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endParaRPr lang="uk-U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0" y="1530084"/>
            <a:ext cx="9119320" cy="523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8708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ffb0d00b2d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2855" y="-39576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Тиждень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присвячений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Дню </a:t>
            </a:r>
            <a:r>
              <a:rPr lang="ru-RU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українського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козацтва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Сокіл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(«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Джура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endParaRPr lang="uk-U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552545"/>
            <a:ext cx="7846853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6647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ffb0d00b2d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2855" y="-39576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Тиждень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присвячений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Дню </a:t>
            </a:r>
            <a:r>
              <a:rPr lang="ru-RU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українського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козацтва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Сокіл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(«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Джура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endParaRPr lang="uk-U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530084"/>
            <a:ext cx="6951904" cy="521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544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ffb0d00b2d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2855" y="-39576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Тиждень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присвячений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Дню </a:t>
            </a:r>
            <a:r>
              <a:rPr lang="ru-RU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українського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козацтва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Сокіл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(«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Джура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endParaRPr lang="uk-U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9791"/>
          <a:stretch/>
        </p:blipFill>
        <p:spPr>
          <a:xfrm>
            <a:off x="2195736" y="1699848"/>
            <a:ext cx="4147387" cy="498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585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ffb0d00b2d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4664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uk-UA" dirty="0" smtClean="0">
                <a:solidFill>
                  <a:srgbClr val="C00000"/>
                </a:solidFill>
              </a:rPr>
              <a:t>  </a:t>
            </a:r>
            <a:r>
              <a:rPr lang="uk-UA" b="1" i="1" dirty="0" smtClean="0">
                <a:solidFill>
                  <a:srgbClr val="C00000"/>
                </a:solidFill>
              </a:rPr>
              <a:t>ПРОБЛЕМНЕ ПИТАННЯ, НАД ЯКИМ ПРАЦЮВАЛО МЕТОДОБ’ЄДНАННЯ:</a:t>
            </a:r>
          </a:p>
          <a:p>
            <a:pPr algn="ctr">
              <a:buNone/>
            </a:pPr>
            <a:endParaRPr lang="uk-UA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uk-UA" b="1" i="1" dirty="0" smtClean="0">
                <a:solidFill>
                  <a:srgbClr val="C00000"/>
                </a:solidFill>
              </a:rPr>
              <a:t>“Впровадження </a:t>
            </a:r>
            <a:r>
              <a:rPr lang="uk-UA" b="1" i="1" dirty="0" err="1" smtClean="0">
                <a:solidFill>
                  <a:srgbClr val="C00000"/>
                </a:solidFill>
              </a:rPr>
              <a:t>компетентнісно</a:t>
            </a:r>
            <a:r>
              <a:rPr lang="uk-UA" b="1" i="1" dirty="0" smtClean="0">
                <a:solidFill>
                  <a:srgbClr val="C00000"/>
                </a:solidFill>
              </a:rPr>
              <a:t> орієнтованого підходу в освітній процес”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71600" y="306066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Екскурсія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шкільного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музею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896609"/>
            <a:ext cx="7511305" cy="563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917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71600" y="306066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Екскурсія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шкільного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музею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474611"/>
            <a:ext cx="3599714" cy="47996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1940" y="1844824"/>
            <a:ext cx="4996452" cy="374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8404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71600" y="306066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Екскурсія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шкільного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музею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196907"/>
            <a:ext cx="6659873" cy="499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9514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3688" y="30606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Благодійний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ярмарок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018" y="1219564"/>
            <a:ext cx="4789339" cy="496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00638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3688" y="30606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Благодійний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ярмарок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893248"/>
            <a:ext cx="5793357" cy="545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48026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3688" y="30606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Благодійний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ярмарок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591" y="1268760"/>
            <a:ext cx="5496194" cy="478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9412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3688" y="30606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Благодійний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ярмарок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1167390"/>
            <a:ext cx="4018660" cy="535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3246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297"/>
            <a:ext cx="9144793" cy="68585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 конкурс </a:t>
            </a:r>
            <a:r>
              <a:rPr lang="uk-UA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української мови імені Петра Яцика</a:t>
            </a:r>
          </a:p>
          <a:p>
            <a:endParaRPr lang="uk-UA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115" r="10579"/>
          <a:stretch/>
        </p:blipFill>
        <p:spPr>
          <a:xfrm>
            <a:off x="4860032" y="1280885"/>
            <a:ext cx="3899182" cy="46703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4687"/>
          <a:stretch/>
        </p:blipFill>
        <p:spPr>
          <a:xfrm>
            <a:off x="443058" y="1280885"/>
            <a:ext cx="4032188" cy="463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22716"/>
      </p:ext>
    </p:extLst>
  </p:cSld>
  <p:clrMapOvr>
    <a:masterClrMapping/>
  </p:clrMapOvr>
  <p:transition spd="slow">
    <p:wheel spokes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42" y="0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C00000"/>
                </a:solidFill>
              </a:rPr>
              <a:t>Тиждень початкових класів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01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dirty="0"/>
              <a:t>Понеділок був присвячений «Дню Здоров'я». Веселі перерви «</a:t>
            </a:r>
            <a:r>
              <a:rPr lang="en-US" sz="1800" dirty="0"/>
              <a:t>We are happy», </a:t>
            </a:r>
            <a:r>
              <a:rPr lang="uk-UA" sz="1800" dirty="0"/>
              <a:t>малюнки на асфальті «Щасливе дитинство», ранкові зустрічі сприяли творчому розвитку дітей та формуванню в них здорового способу життя.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87" y="2218258"/>
            <a:ext cx="4365103" cy="43651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4354" y="2242955"/>
            <a:ext cx="4489904" cy="43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678587"/>
      </p:ext>
    </p:extLst>
  </p:cSld>
  <p:clrMapOvr>
    <a:masterClrMapping/>
  </p:clrMapOvr>
  <p:transition spd="slow">
    <p:wheel spokes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42" y="0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C00000"/>
                </a:solidFill>
              </a:rPr>
              <a:t>Тиждень початкових класів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01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dirty="0"/>
              <a:t>Понеділок був присвячений «Дню Здоров'я». Веселі перерви «</a:t>
            </a:r>
            <a:r>
              <a:rPr lang="en-US" sz="1800" dirty="0"/>
              <a:t>We are happy», </a:t>
            </a:r>
            <a:r>
              <a:rPr lang="uk-UA" sz="1800" dirty="0" smtClean="0"/>
              <a:t>ранкові </a:t>
            </a:r>
            <a:r>
              <a:rPr lang="uk-UA" sz="1800" dirty="0"/>
              <a:t>зустрічі сприяли творчому розвитку дітей та формуванню в них здорового способу життя.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132856"/>
            <a:ext cx="5821332" cy="436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99403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ffb0d00b2d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05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31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Засідання</a:t>
            </a: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1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організаційне</a:t>
            </a: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Питання, </a:t>
            </a:r>
            <a:r>
              <a:rPr lang="ru-RU" sz="31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розглядалися</a:t>
            </a: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002060"/>
                </a:solidFill>
              </a:rPr>
              <a:t/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en-US" sz="3100" dirty="0" smtClean="0">
                <a:solidFill>
                  <a:srgbClr val="002060"/>
                </a:solidFill>
              </a:rPr>
              <a:t>  </a:t>
            </a:r>
            <a:endParaRPr lang="ru-RU" sz="31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361231"/>
            <a:ext cx="7560840" cy="358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uk-U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1535280"/>
            <a:ext cx="69847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361231"/>
            <a:ext cx="78488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/>
              <a:t>1.	Обговорення та затвердження плану роботи МО вчителів початкових класів на 2024-2025 н.р.  </a:t>
            </a:r>
          </a:p>
          <a:p>
            <a:r>
              <a:rPr lang="uk-UA"/>
              <a:t>2.	Аналіз   навчальних  програм, підручників, зошитів, посібників  для  початкової  школи. Календарне  планування  в  початкових  класах</a:t>
            </a:r>
          </a:p>
          <a:p>
            <a:r>
              <a:rPr lang="uk-UA"/>
              <a:t>3.	Особливості оцінювання результатів навчання учнів 1-4 класів згідно з наказом МОН України від 13.07.2021 року №813 «Про затвердження методичних рекомендацій щодо оцінювання результатів навчання учнів 1-4 класів закладів загальної середньої освіти».</a:t>
            </a:r>
          </a:p>
          <a:p>
            <a:r>
              <a:rPr lang="uk-UA"/>
              <a:t>4.	Організація безпечного освітнього простору учасників освітнього процесу. Алгоритм дій. Методичні рекомендації щодо організації навчання осіб з особливими освітніми потребами.</a:t>
            </a:r>
          </a:p>
          <a:p>
            <a:r>
              <a:rPr lang="uk-UA"/>
              <a:t>5.	Методичні   рекомендації   до   проведення  Першого   уроку</a:t>
            </a:r>
          </a:p>
          <a:p>
            <a:r>
              <a:rPr lang="uk-UA"/>
              <a:t>6.	Панорама ідей «Тиждень початкових класів»</a:t>
            </a:r>
          </a:p>
          <a:p>
            <a:r>
              <a:rPr lang="uk-UA"/>
              <a:t>7.	Уточнення, затвердження методичних тем  вчителів. Складання списків вчителів, які атестуються.</a:t>
            </a:r>
            <a:endParaRPr lang="uk-UA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42" y="0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C00000"/>
                </a:solidFill>
              </a:rPr>
              <a:t>Тиждень початкових класів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01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err="1"/>
              <a:t>Вівторок</a:t>
            </a:r>
            <a:r>
              <a:rPr lang="ru-RU" sz="1800" dirty="0"/>
              <a:t> став «Днем театру і </a:t>
            </a:r>
            <a:r>
              <a:rPr lang="ru-RU" sz="1800" dirty="0" err="1"/>
              <a:t>казок</a:t>
            </a:r>
            <a:r>
              <a:rPr lang="ru-RU" sz="1800" dirty="0"/>
              <a:t>». </a:t>
            </a:r>
            <a:r>
              <a:rPr lang="ru-RU" sz="1800" dirty="0" err="1"/>
              <a:t>Кожна</a:t>
            </a:r>
            <a:r>
              <a:rPr lang="ru-RU" sz="1800" dirty="0"/>
              <a:t> </a:t>
            </a:r>
            <a:r>
              <a:rPr lang="ru-RU" sz="1800" dirty="0" err="1"/>
              <a:t>дитина</a:t>
            </a:r>
            <a:r>
              <a:rPr lang="ru-RU" sz="1800" dirty="0"/>
              <a:t> </a:t>
            </a:r>
            <a:r>
              <a:rPr lang="ru-RU" sz="1800" dirty="0" err="1"/>
              <a:t>відчула</a:t>
            </a:r>
            <a:r>
              <a:rPr lang="ru-RU" sz="1800" dirty="0"/>
              <a:t> себе в </a:t>
            </a:r>
            <a:r>
              <a:rPr lang="ru-RU" sz="1800" dirty="0" err="1"/>
              <a:t>ролі</a:t>
            </a:r>
            <a:r>
              <a:rPr lang="ru-RU" sz="1800" dirty="0"/>
              <a:t> </a:t>
            </a:r>
            <a:r>
              <a:rPr lang="ru-RU" sz="1800" dirty="0" err="1"/>
              <a:t>свого</a:t>
            </a:r>
            <a:r>
              <a:rPr lang="ru-RU" sz="1800" dirty="0"/>
              <a:t> </a:t>
            </a:r>
            <a:r>
              <a:rPr lang="ru-RU" sz="1800" dirty="0" err="1"/>
              <a:t>улюбленого</a:t>
            </a:r>
            <a:r>
              <a:rPr lang="ru-RU" sz="1800" dirty="0"/>
              <a:t> персонажу. Проведена </a:t>
            </a:r>
            <a:r>
              <a:rPr lang="ru-RU" sz="1800" dirty="0" err="1"/>
              <a:t>інтелектуальна</a:t>
            </a:r>
            <a:r>
              <a:rPr lang="ru-RU" sz="1800" dirty="0"/>
              <a:t> </a:t>
            </a:r>
            <a:r>
              <a:rPr lang="ru-RU" sz="1800" dirty="0" err="1"/>
              <a:t>гра</a:t>
            </a:r>
            <a:r>
              <a:rPr lang="ru-RU" sz="1800" dirty="0"/>
              <a:t> «Потяг </a:t>
            </a:r>
            <a:r>
              <a:rPr lang="ru-RU" sz="1800" dirty="0" err="1"/>
              <a:t>казкарів</a:t>
            </a:r>
            <a:r>
              <a:rPr lang="ru-RU" sz="1800" dirty="0"/>
              <a:t>»</a:t>
            </a:r>
            <a:endParaRPr lang="uk-UA" sz="1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0" y="1809250"/>
            <a:ext cx="4654824" cy="34911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928" y="2902037"/>
            <a:ext cx="5103979" cy="3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98996"/>
      </p:ext>
    </p:extLst>
  </p:cSld>
  <p:clrMapOvr>
    <a:masterClrMapping/>
  </p:clrMapOvr>
  <p:transition spd="slow">
    <p:wheel spokes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27784" y="498734"/>
            <a:ext cx="49229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</a:rPr>
              <a:t>Тиждень початкових класів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166315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/>
              <a:t>Середа – «День </a:t>
            </a:r>
            <a:r>
              <a:rPr lang="ru-RU" sz="1800" dirty="0" err="1"/>
              <a:t>любителів</a:t>
            </a:r>
            <a:r>
              <a:rPr lang="ru-RU" sz="1800" dirty="0"/>
              <a:t> </a:t>
            </a:r>
            <a:r>
              <a:rPr lang="ru-RU" sz="1800" dirty="0" err="1"/>
              <a:t>природи</a:t>
            </a:r>
            <a:r>
              <a:rPr lang="ru-RU" sz="1800" dirty="0"/>
              <a:t>». </a:t>
            </a:r>
            <a:r>
              <a:rPr lang="ru-RU" sz="1800" dirty="0" err="1"/>
              <a:t>Школярі</a:t>
            </a:r>
            <a:r>
              <a:rPr lang="ru-RU" sz="1800" dirty="0"/>
              <a:t> </a:t>
            </a:r>
            <a:r>
              <a:rPr lang="ru-RU" sz="1800" dirty="0" err="1"/>
              <a:t>здійснили</a:t>
            </a:r>
            <a:r>
              <a:rPr lang="ru-RU" sz="1800" dirty="0"/>
              <a:t> </a:t>
            </a:r>
            <a:r>
              <a:rPr lang="ru-RU" sz="1800" dirty="0" err="1"/>
              <a:t>екологічну</a:t>
            </a:r>
            <a:r>
              <a:rPr lang="ru-RU" sz="1800" dirty="0"/>
              <a:t> </a:t>
            </a:r>
            <a:r>
              <a:rPr lang="ru-RU" sz="1800" dirty="0" err="1"/>
              <a:t>мандрівку</a:t>
            </a:r>
            <a:r>
              <a:rPr lang="ru-RU" sz="1800" dirty="0"/>
              <a:t> до </a:t>
            </a:r>
            <a:r>
              <a:rPr lang="ru-RU" sz="1800" dirty="0" err="1"/>
              <a:t>осіннього</a:t>
            </a:r>
            <a:r>
              <a:rPr lang="ru-RU" sz="1800" dirty="0"/>
              <a:t> парку та створили «Дива з </a:t>
            </a:r>
            <a:r>
              <a:rPr lang="ru-RU" sz="1800" dirty="0" err="1"/>
              <a:t>осіннього</a:t>
            </a:r>
            <a:r>
              <a:rPr lang="ru-RU" sz="1800" dirty="0"/>
              <a:t> </a:t>
            </a:r>
            <a:r>
              <a:rPr lang="ru-RU" sz="1800" dirty="0" err="1"/>
              <a:t>листя</a:t>
            </a:r>
            <a:r>
              <a:rPr lang="ru-RU" sz="1800" dirty="0"/>
              <a:t>» </a:t>
            </a:r>
            <a:endParaRPr lang="uk-UA" sz="1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3212976"/>
            <a:ext cx="4608867" cy="34566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19942"/>
          <a:stretch/>
        </p:blipFill>
        <p:spPr>
          <a:xfrm>
            <a:off x="-795" y="1926089"/>
            <a:ext cx="4814368" cy="289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94729"/>
      </p:ext>
    </p:extLst>
  </p:cSld>
  <p:clrMapOvr>
    <a:masterClrMapping/>
  </p:clrMapOvr>
  <p:transition spd="slow">
    <p:wheel spokes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27784" y="498734"/>
            <a:ext cx="49229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</a:rPr>
              <a:t>Тиждень початкових класів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166315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16832"/>
            <a:ext cx="4615783" cy="34618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6958" y="1940446"/>
            <a:ext cx="3945853" cy="399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29270"/>
      </p:ext>
    </p:extLst>
  </p:cSld>
  <p:clrMapOvr>
    <a:masterClrMapping/>
  </p:clrMapOvr>
  <p:transition spd="slow">
    <p:wheel spokes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27784" y="498734"/>
            <a:ext cx="49229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</a:rPr>
              <a:t>Тиждень початкових класів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166315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1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166943"/>
            <a:ext cx="2762982" cy="35253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957" y="1988840"/>
            <a:ext cx="5518920" cy="413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40878"/>
      </p:ext>
    </p:extLst>
  </p:cSld>
  <p:clrMapOvr>
    <a:masterClrMapping/>
  </p:clrMapOvr>
  <p:transition spd="slow">
    <p:wheel spokes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78" y="5275"/>
            <a:ext cx="9144793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27784" y="498734"/>
            <a:ext cx="49229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</a:rPr>
              <a:t>Тиждень початкових класів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07950" y="1054859"/>
            <a:ext cx="7110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Четвер</a:t>
            </a:r>
            <a:r>
              <a:rPr lang="ru-RU" dirty="0"/>
              <a:t> – «День </a:t>
            </a:r>
            <a:r>
              <a:rPr lang="ru-RU" dirty="0" err="1"/>
              <a:t>цікавої</a:t>
            </a:r>
            <a:r>
              <a:rPr lang="ru-RU" dirty="0"/>
              <a:t> математики». У кожному </a:t>
            </a:r>
            <a:r>
              <a:rPr lang="ru-RU" dirty="0" err="1"/>
              <a:t>класі</a:t>
            </a:r>
            <a:r>
              <a:rPr lang="ru-RU" dirty="0"/>
              <a:t> </a:t>
            </a:r>
            <a:r>
              <a:rPr lang="ru-RU" dirty="0" err="1"/>
              <a:t>пройшли</a:t>
            </a:r>
            <a:r>
              <a:rPr lang="ru-RU" dirty="0"/>
              <a:t> </a:t>
            </a:r>
            <a:r>
              <a:rPr lang="ru-RU" dirty="0" err="1"/>
              <a:t>цікаві</a:t>
            </a:r>
            <a:r>
              <a:rPr lang="ru-RU" dirty="0"/>
              <a:t> </a:t>
            </a:r>
            <a:r>
              <a:rPr lang="ru-RU" dirty="0" err="1"/>
              <a:t>математичні</a:t>
            </a:r>
            <a:r>
              <a:rPr lang="ru-RU" dirty="0"/>
              <a:t> </a:t>
            </a:r>
            <a:r>
              <a:rPr lang="ru-RU" dirty="0" err="1"/>
              <a:t>вікторини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Тітоньки</a:t>
            </a:r>
            <a:r>
              <a:rPr lang="ru-RU" dirty="0"/>
              <a:t> </a:t>
            </a:r>
            <a:r>
              <a:rPr lang="ru-RU" dirty="0" err="1"/>
              <a:t>Сови</a:t>
            </a:r>
            <a:r>
              <a:rPr lang="ru-RU" dirty="0"/>
              <a:t>, а </a:t>
            </a:r>
            <a:r>
              <a:rPr lang="ru-RU" dirty="0" err="1"/>
              <a:t>четвертокласники</a:t>
            </a:r>
            <a:r>
              <a:rPr lang="ru-RU" dirty="0"/>
              <a:t> </a:t>
            </a:r>
            <a:r>
              <a:rPr lang="ru-RU" dirty="0" err="1"/>
              <a:t>вправно</a:t>
            </a:r>
            <a:r>
              <a:rPr lang="ru-RU" dirty="0"/>
              <a:t> </a:t>
            </a:r>
            <a:r>
              <a:rPr lang="ru-RU" dirty="0" err="1"/>
              <a:t>позмагалися</a:t>
            </a:r>
            <a:r>
              <a:rPr lang="ru-RU" dirty="0"/>
              <a:t> у «</a:t>
            </a:r>
            <a:r>
              <a:rPr lang="ru-RU" dirty="0" err="1"/>
              <a:t>Математичному</a:t>
            </a:r>
            <a:r>
              <a:rPr lang="ru-RU" dirty="0"/>
              <a:t> КВК». </a:t>
            </a:r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10327"/>
          <a:stretch/>
        </p:blipFill>
        <p:spPr>
          <a:xfrm>
            <a:off x="1259632" y="2167373"/>
            <a:ext cx="5996025" cy="403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83874"/>
      </p:ext>
    </p:extLst>
  </p:cSld>
  <p:clrMapOvr>
    <a:masterClrMapping/>
  </p:clrMapOvr>
  <p:transition spd="slow">
    <p:wheel spokes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78" y="5275"/>
            <a:ext cx="9144793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27784" y="498734"/>
            <a:ext cx="49229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</a:rPr>
              <a:t>Тиждень початкових класів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07950" y="1054859"/>
            <a:ext cx="7110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Четвер</a:t>
            </a:r>
            <a:r>
              <a:rPr lang="ru-RU" dirty="0"/>
              <a:t> – «День </a:t>
            </a:r>
            <a:r>
              <a:rPr lang="ru-RU" dirty="0" err="1"/>
              <a:t>цікавої</a:t>
            </a:r>
            <a:r>
              <a:rPr lang="ru-RU" dirty="0"/>
              <a:t> математики». У кожному </a:t>
            </a:r>
            <a:r>
              <a:rPr lang="ru-RU" dirty="0" err="1"/>
              <a:t>класі</a:t>
            </a:r>
            <a:r>
              <a:rPr lang="ru-RU" dirty="0"/>
              <a:t> </a:t>
            </a:r>
            <a:r>
              <a:rPr lang="ru-RU" dirty="0" err="1"/>
              <a:t>пройшли</a:t>
            </a:r>
            <a:r>
              <a:rPr lang="ru-RU" dirty="0"/>
              <a:t> </a:t>
            </a:r>
            <a:r>
              <a:rPr lang="ru-RU" dirty="0" err="1"/>
              <a:t>цікаві</a:t>
            </a:r>
            <a:r>
              <a:rPr lang="ru-RU" dirty="0"/>
              <a:t> </a:t>
            </a:r>
            <a:r>
              <a:rPr lang="ru-RU" dirty="0" err="1"/>
              <a:t>математичні</a:t>
            </a:r>
            <a:r>
              <a:rPr lang="ru-RU" dirty="0"/>
              <a:t> </a:t>
            </a:r>
            <a:r>
              <a:rPr lang="ru-RU" dirty="0" err="1"/>
              <a:t>вікторини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Тітоньки</a:t>
            </a:r>
            <a:r>
              <a:rPr lang="ru-RU" dirty="0"/>
              <a:t> </a:t>
            </a:r>
            <a:r>
              <a:rPr lang="ru-RU" dirty="0" err="1"/>
              <a:t>Сови</a:t>
            </a:r>
            <a:r>
              <a:rPr lang="ru-RU" dirty="0"/>
              <a:t>, а </a:t>
            </a:r>
            <a:r>
              <a:rPr lang="ru-RU" dirty="0" err="1"/>
              <a:t>четвертокласники</a:t>
            </a:r>
            <a:r>
              <a:rPr lang="ru-RU" dirty="0"/>
              <a:t> </a:t>
            </a:r>
            <a:r>
              <a:rPr lang="ru-RU" dirty="0" err="1"/>
              <a:t>вправно</a:t>
            </a:r>
            <a:r>
              <a:rPr lang="ru-RU" dirty="0"/>
              <a:t> </a:t>
            </a:r>
            <a:r>
              <a:rPr lang="ru-RU" dirty="0" err="1"/>
              <a:t>позмагалися</a:t>
            </a:r>
            <a:r>
              <a:rPr lang="ru-RU" dirty="0"/>
              <a:t> у «</a:t>
            </a:r>
            <a:r>
              <a:rPr lang="ru-RU" dirty="0" err="1"/>
              <a:t>Математичному</a:t>
            </a:r>
            <a:r>
              <a:rPr lang="ru-RU" dirty="0"/>
              <a:t> КВК». 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79" y="2133093"/>
            <a:ext cx="4366792" cy="3275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8004" y="3037177"/>
            <a:ext cx="4582816" cy="3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25380"/>
      </p:ext>
    </p:extLst>
  </p:cSld>
  <p:clrMapOvr>
    <a:masterClrMapping/>
  </p:clrMapOvr>
  <p:transition spd="slow">
    <p:wheel spokes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78" y="5275"/>
            <a:ext cx="9144793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27784" y="498734"/>
            <a:ext cx="49229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</a:rPr>
              <a:t>Тиждень початкових класів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07950" y="1054859"/>
            <a:ext cx="7110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Четвер</a:t>
            </a:r>
            <a:r>
              <a:rPr lang="ru-RU" dirty="0"/>
              <a:t> – «День </a:t>
            </a:r>
            <a:r>
              <a:rPr lang="ru-RU" dirty="0" err="1"/>
              <a:t>цікавої</a:t>
            </a:r>
            <a:r>
              <a:rPr lang="ru-RU" dirty="0"/>
              <a:t> математики». У кожному </a:t>
            </a:r>
            <a:r>
              <a:rPr lang="ru-RU" dirty="0" err="1"/>
              <a:t>класі</a:t>
            </a:r>
            <a:r>
              <a:rPr lang="ru-RU" dirty="0"/>
              <a:t> </a:t>
            </a:r>
            <a:r>
              <a:rPr lang="ru-RU" dirty="0" err="1"/>
              <a:t>пройшли</a:t>
            </a:r>
            <a:r>
              <a:rPr lang="ru-RU" dirty="0"/>
              <a:t> </a:t>
            </a:r>
            <a:r>
              <a:rPr lang="ru-RU" dirty="0" err="1"/>
              <a:t>цікаві</a:t>
            </a:r>
            <a:r>
              <a:rPr lang="ru-RU" dirty="0"/>
              <a:t> </a:t>
            </a:r>
            <a:r>
              <a:rPr lang="ru-RU" dirty="0" err="1"/>
              <a:t>математичні</a:t>
            </a:r>
            <a:r>
              <a:rPr lang="ru-RU" dirty="0"/>
              <a:t> </a:t>
            </a:r>
            <a:r>
              <a:rPr lang="ru-RU" dirty="0" err="1"/>
              <a:t>вікторини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Тітоньки</a:t>
            </a:r>
            <a:r>
              <a:rPr lang="ru-RU" dirty="0"/>
              <a:t> </a:t>
            </a:r>
            <a:r>
              <a:rPr lang="ru-RU" dirty="0" err="1"/>
              <a:t>Сови</a:t>
            </a:r>
            <a:r>
              <a:rPr lang="ru-RU" dirty="0"/>
              <a:t>, а </a:t>
            </a:r>
            <a:r>
              <a:rPr lang="ru-RU" dirty="0" err="1"/>
              <a:t>четвертокласники</a:t>
            </a:r>
            <a:r>
              <a:rPr lang="ru-RU" dirty="0"/>
              <a:t> </a:t>
            </a:r>
            <a:r>
              <a:rPr lang="ru-RU" dirty="0" err="1"/>
              <a:t>вправно</a:t>
            </a:r>
            <a:r>
              <a:rPr lang="ru-RU" dirty="0"/>
              <a:t> </a:t>
            </a:r>
            <a:r>
              <a:rPr lang="ru-RU" dirty="0" err="1"/>
              <a:t>позмагалися</a:t>
            </a:r>
            <a:r>
              <a:rPr lang="ru-RU" dirty="0"/>
              <a:t> у «</a:t>
            </a:r>
            <a:r>
              <a:rPr lang="ru-RU" dirty="0" err="1"/>
              <a:t>Математичному</a:t>
            </a:r>
            <a:r>
              <a:rPr lang="ru-RU" dirty="0"/>
              <a:t> КВК». </a:t>
            </a:r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4" y="1959962"/>
            <a:ext cx="4222776" cy="31670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3212976"/>
            <a:ext cx="4763182" cy="357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469481"/>
      </p:ext>
    </p:extLst>
  </p:cSld>
  <p:clrMapOvr>
    <a:masterClrMapping/>
  </p:clrMapOvr>
  <p:transition spd="slow">
    <p:wheel spokes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83" y="-23615"/>
            <a:ext cx="9144793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27784" y="498734"/>
            <a:ext cx="49229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</a:rPr>
              <a:t>Тиждень початкових класів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166315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err="1"/>
              <a:t>П'ятниця</a:t>
            </a:r>
            <a:r>
              <a:rPr lang="ru-RU" sz="1800" dirty="0"/>
              <a:t> </a:t>
            </a:r>
            <a:r>
              <a:rPr lang="ru-RU" sz="1800" dirty="0" err="1"/>
              <a:t>об'єднала</a:t>
            </a:r>
            <a:r>
              <a:rPr lang="ru-RU" sz="1800" dirty="0"/>
              <a:t> </a:t>
            </a:r>
            <a:r>
              <a:rPr lang="ru-RU" sz="1800" dirty="0" err="1"/>
              <a:t>дітей</a:t>
            </a:r>
            <a:r>
              <a:rPr lang="ru-RU" sz="1800" dirty="0"/>
              <a:t> </a:t>
            </a:r>
            <a:r>
              <a:rPr lang="ru-RU" sz="1800" dirty="0" err="1"/>
              <a:t>гаслом</a:t>
            </a:r>
            <a:r>
              <a:rPr lang="ru-RU" sz="1800" dirty="0"/>
              <a:t> «З </a:t>
            </a:r>
            <a:r>
              <a:rPr lang="ru-RU" sz="1800" dirty="0" err="1"/>
              <a:t>Україною</a:t>
            </a:r>
            <a:r>
              <a:rPr lang="ru-RU" sz="1800" dirty="0"/>
              <a:t> в </a:t>
            </a:r>
            <a:r>
              <a:rPr lang="ru-RU" sz="1800" dirty="0" err="1"/>
              <a:t>серці</a:t>
            </a:r>
            <a:r>
              <a:rPr lang="ru-RU" sz="1800" dirty="0"/>
              <a:t>». </a:t>
            </a:r>
            <a:r>
              <a:rPr lang="ru-RU" sz="1800" dirty="0" err="1"/>
              <a:t>Маленькі</a:t>
            </a:r>
            <a:r>
              <a:rPr lang="ru-RU" sz="1800" dirty="0"/>
              <a:t> </a:t>
            </a:r>
            <a:r>
              <a:rPr lang="ru-RU" sz="1800" dirty="0" err="1"/>
              <a:t>школярі</a:t>
            </a:r>
            <a:r>
              <a:rPr lang="ru-RU" sz="1800" dirty="0"/>
              <a:t> </a:t>
            </a:r>
            <a:r>
              <a:rPr lang="ru-RU" sz="1800" dirty="0" err="1"/>
              <a:t>відчули</a:t>
            </a:r>
            <a:r>
              <a:rPr lang="ru-RU" sz="1800" dirty="0"/>
              <a:t> себе </a:t>
            </a:r>
            <a:r>
              <a:rPr lang="ru-RU" sz="1800" dirty="0" err="1"/>
              <a:t>справжніми</a:t>
            </a:r>
            <a:r>
              <a:rPr lang="ru-RU" sz="1800" dirty="0"/>
              <a:t> </a:t>
            </a:r>
            <a:r>
              <a:rPr lang="ru-RU" sz="1800" dirty="0" err="1"/>
              <a:t>патріотами</a:t>
            </a:r>
            <a:r>
              <a:rPr lang="ru-RU" sz="1800" dirty="0"/>
              <a:t>, </a:t>
            </a:r>
            <a:r>
              <a:rPr lang="ru-RU" sz="1800" dirty="0" err="1"/>
              <a:t>вміло</a:t>
            </a:r>
            <a:r>
              <a:rPr lang="ru-RU" sz="1800" dirty="0"/>
              <a:t> </a:t>
            </a:r>
            <a:r>
              <a:rPr lang="ru-RU" sz="1800" dirty="0" err="1"/>
              <a:t>декламували</a:t>
            </a:r>
            <a:r>
              <a:rPr lang="ru-RU" sz="1800" dirty="0"/>
              <a:t> </a:t>
            </a:r>
            <a:r>
              <a:rPr lang="ru-RU" sz="1800" dirty="0" err="1"/>
              <a:t>вірші</a:t>
            </a:r>
            <a:r>
              <a:rPr lang="ru-RU" sz="1800" dirty="0"/>
              <a:t>, </a:t>
            </a:r>
            <a:r>
              <a:rPr lang="ru-RU" sz="1800" dirty="0" err="1"/>
              <a:t>співали</a:t>
            </a:r>
            <a:r>
              <a:rPr lang="ru-RU" sz="1800" dirty="0"/>
              <a:t> </a:t>
            </a:r>
            <a:r>
              <a:rPr lang="ru-RU" sz="1800" dirty="0" err="1"/>
              <a:t>пісні</a:t>
            </a:r>
            <a:r>
              <a:rPr lang="ru-RU" sz="1800" dirty="0"/>
              <a:t>, показали на </a:t>
            </a:r>
            <a:r>
              <a:rPr lang="ru-RU" sz="1800" dirty="0" err="1"/>
              <a:t>скільки</a:t>
            </a:r>
            <a:r>
              <a:rPr lang="ru-RU" sz="1800" dirty="0"/>
              <a:t> вони </a:t>
            </a:r>
            <a:r>
              <a:rPr lang="ru-RU" sz="1800" dirty="0" err="1"/>
              <a:t>знають</a:t>
            </a:r>
            <a:r>
              <a:rPr lang="ru-RU" sz="1800" dirty="0"/>
              <a:t> і </a:t>
            </a:r>
            <a:r>
              <a:rPr lang="ru-RU" sz="1800" dirty="0" err="1"/>
              <a:t>люблять</a:t>
            </a:r>
            <a:r>
              <a:rPr lang="ru-RU" sz="1800" dirty="0"/>
              <a:t> свою </a:t>
            </a:r>
            <a:r>
              <a:rPr lang="ru-RU" sz="1800" dirty="0" err="1"/>
              <a:t>Батьківщину</a:t>
            </a:r>
            <a:r>
              <a:rPr lang="ru-RU" sz="1800" dirty="0" smtClean="0"/>
              <a:t>.</a:t>
            </a:r>
            <a:endParaRPr lang="uk-UA" sz="1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2308359"/>
            <a:ext cx="5277009" cy="395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24102"/>
      </p:ext>
    </p:extLst>
  </p:cSld>
  <p:clrMapOvr>
    <a:masterClrMapping/>
  </p:clrMapOvr>
  <p:transition spd="slow">
    <p:wheel spokes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83" y="-23615"/>
            <a:ext cx="9144793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27784" y="498734"/>
            <a:ext cx="49229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</a:rPr>
              <a:t>Тиждень початкових класів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166315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err="1"/>
              <a:t>П'ятниця</a:t>
            </a:r>
            <a:r>
              <a:rPr lang="ru-RU" sz="1800" dirty="0"/>
              <a:t> </a:t>
            </a:r>
            <a:r>
              <a:rPr lang="ru-RU" sz="1800" dirty="0" err="1"/>
              <a:t>об'єднала</a:t>
            </a:r>
            <a:r>
              <a:rPr lang="ru-RU" sz="1800" dirty="0"/>
              <a:t> </a:t>
            </a:r>
            <a:r>
              <a:rPr lang="ru-RU" sz="1800" dirty="0" err="1"/>
              <a:t>дітей</a:t>
            </a:r>
            <a:r>
              <a:rPr lang="ru-RU" sz="1800" dirty="0"/>
              <a:t> </a:t>
            </a:r>
            <a:r>
              <a:rPr lang="ru-RU" sz="1800" dirty="0" err="1"/>
              <a:t>гаслом</a:t>
            </a:r>
            <a:r>
              <a:rPr lang="ru-RU" sz="1800" dirty="0"/>
              <a:t> «З </a:t>
            </a:r>
            <a:r>
              <a:rPr lang="ru-RU" sz="1800" dirty="0" err="1"/>
              <a:t>Україною</a:t>
            </a:r>
            <a:r>
              <a:rPr lang="ru-RU" sz="1800" dirty="0"/>
              <a:t> в </a:t>
            </a:r>
            <a:r>
              <a:rPr lang="ru-RU" sz="1800" dirty="0" err="1"/>
              <a:t>серці</a:t>
            </a:r>
            <a:r>
              <a:rPr lang="ru-RU" sz="1800" dirty="0"/>
              <a:t>». </a:t>
            </a:r>
            <a:r>
              <a:rPr lang="ru-RU" sz="1800" dirty="0" err="1"/>
              <a:t>Маленькі</a:t>
            </a:r>
            <a:r>
              <a:rPr lang="ru-RU" sz="1800" dirty="0"/>
              <a:t> </a:t>
            </a:r>
            <a:r>
              <a:rPr lang="ru-RU" sz="1800" dirty="0" err="1"/>
              <a:t>школярі</a:t>
            </a:r>
            <a:r>
              <a:rPr lang="ru-RU" sz="1800" dirty="0"/>
              <a:t> </a:t>
            </a:r>
            <a:r>
              <a:rPr lang="ru-RU" sz="1800" dirty="0" err="1"/>
              <a:t>відчули</a:t>
            </a:r>
            <a:r>
              <a:rPr lang="ru-RU" sz="1800" dirty="0"/>
              <a:t> себе </a:t>
            </a:r>
            <a:r>
              <a:rPr lang="ru-RU" sz="1800" dirty="0" err="1"/>
              <a:t>справжніми</a:t>
            </a:r>
            <a:r>
              <a:rPr lang="ru-RU" sz="1800" dirty="0"/>
              <a:t> </a:t>
            </a:r>
            <a:r>
              <a:rPr lang="ru-RU" sz="1800" dirty="0" err="1"/>
              <a:t>патріотами</a:t>
            </a:r>
            <a:r>
              <a:rPr lang="ru-RU" sz="1800" dirty="0"/>
              <a:t>, </a:t>
            </a:r>
            <a:r>
              <a:rPr lang="ru-RU" sz="1800" dirty="0" err="1"/>
              <a:t>вміло</a:t>
            </a:r>
            <a:r>
              <a:rPr lang="ru-RU" sz="1800" dirty="0"/>
              <a:t> </a:t>
            </a:r>
            <a:r>
              <a:rPr lang="ru-RU" sz="1800" dirty="0" err="1"/>
              <a:t>декламували</a:t>
            </a:r>
            <a:r>
              <a:rPr lang="ru-RU" sz="1800" dirty="0"/>
              <a:t> </a:t>
            </a:r>
            <a:r>
              <a:rPr lang="ru-RU" sz="1800" dirty="0" err="1"/>
              <a:t>вірші</a:t>
            </a:r>
            <a:r>
              <a:rPr lang="ru-RU" sz="1800" dirty="0"/>
              <a:t>, </a:t>
            </a:r>
            <a:r>
              <a:rPr lang="ru-RU" sz="1800" dirty="0" err="1"/>
              <a:t>співали</a:t>
            </a:r>
            <a:r>
              <a:rPr lang="ru-RU" sz="1800" dirty="0"/>
              <a:t> </a:t>
            </a:r>
            <a:r>
              <a:rPr lang="ru-RU" sz="1800" dirty="0" err="1"/>
              <a:t>пісні</a:t>
            </a:r>
            <a:r>
              <a:rPr lang="ru-RU" sz="1800" dirty="0"/>
              <a:t>, показали на </a:t>
            </a:r>
            <a:r>
              <a:rPr lang="ru-RU" sz="1800" dirty="0" err="1"/>
              <a:t>скільки</a:t>
            </a:r>
            <a:r>
              <a:rPr lang="ru-RU" sz="1800" dirty="0"/>
              <a:t> вони </a:t>
            </a:r>
            <a:r>
              <a:rPr lang="ru-RU" sz="1800" dirty="0" err="1"/>
              <a:t>знають</a:t>
            </a:r>
            <a:r>
              <a:rPr lang="ru-RU" sz="1800" dirty="0"/>
              <a:t> і </a:t>
            </a:r>
            <a:r>
              <a:rPr lang="ru-RU" sz="1800" dirty="0" err="1"/>
              <a:t>люблять</a:t>
            </a:r>
            <a:r>
              <a:rPr lang="ru-RU" sz="1800" dirty="0"/>
              <a:t> свою </a:t>
            </a:r>
            <a:r>
              <a:rPr lang="ru-RU" sz="1800" dirty="0" err="1"/>
              <a:t>Батьківщину</a:t>
            </a:r>
            <a:r>
              <a:rPr lang="ru-RU" sz="1800" dirty="0" smtClean="0"/>
              <a:t>.</a:t>
            </a:r>
            <a:endParaRPr lang="uk-UA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2132856"/>
            <a:ext cx="5899852" cy="442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86844"/>
      </p:ext>
    </p:extLst>
  </p:cSld>
  <p:clrMapOvr>
    <a:masterClrMapping/>
  </p:clrMapOvr>
  <p:transition spd="slow">
    <p:wheel spokes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День доброти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97152" y="1844824"/>
            <a:ext cx="3249236" cy="45259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1853675"/>
            <a:ext cx="3475250" cy="451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413764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6933456" cy="416115"/>
          </a:xfrm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знань 1 клас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19269"/>
          <a:stretch/>
        </p:blipFill>
        <p:spPr>
          <a:xfrm>
            <a:off x="827584" y="793395"/>
            <a:ext cx="7272808" cy="484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859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День доброти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264996"/>
            <a:ext cx="7529021" cy="558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269407"/>
      </p:ext>
    </p:extLst>
  </p:cSld>
  <p:clrMapOvr>
    <a:masterClrMapping/>
  </p:clrMapOvr>
  <p:transition spd="slow">
    <p:wheel spokes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/>
              <a:t>Відзначення</a:t>
            </a:r>
            <a:r>
              <a:rPr lang="ru-RU" sz="3200" dirty="0" smtClean="0"/>
              <a:t> Дня </a:t>
            </a:r>
            <a:r>
              <a:rPr lang="ru-RU" sz="3200" dirty="0" err="1"/>
              <a:t>Гідності</a:t>
            </a:r>
            <a:r>
              <a:rPr lang="ru-RU" sz="3200" dirty="0"/>
              <a:t> та </a:t>
            </a:r>
            <a:r>
              <a:rPr lang="ru-RU" sz="3200" dirty="0" err="1" smtClean="0"/>
              <a:t>Свободи</a:t>
            </a:r>
            <a:endParaRPr lang="uk-UA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7262" b="66334"/>
          <a:stretch/>
        </p:blipFill>
        <p:spPr>
          <a:xfrm>
            <a:off x="1043608" y="1403883"/>
            <a:ext cx="6775098" cy="474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5424"/>
      </p:ext>
    </p:extLst>
  </p:cSld>
  <p:clrMapOvr>
    <a:masterClrMapping/>
  </p:clrMapOvr>
  <p:transition spd="slow">
    <p:wheel spokes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/>
              <a:t>Відзначення</a:t>
            </a:r>
            <a:r>
              <a:rPr lang="ru-RU" sz="3200" dirty="0" smtClean="0"/>
              <a:t> Дня </a:t>
            </a:r>
            <a:r>
              <a:rPr lang="ru-RU" sz="3200" dirty="0" err="1"/>
              <a:t>Гідності</a:t>
            </a:r>
            <a:r>
              <a:rPr lang="ru-RU" sz="3200" dirty="0"/>
              <a:t> та </a:t>
            </a:r>
            <a:r>
              <a:rPr lang="ru-RU" sz="3200" dirty="0" err="1" smtClean="0"/>
              <a:t>Свободи</a:t>
            </a:r>
            <a:endParaRPr lang="uk-UA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43608" y="1405513"/>
            <a:ext cx="6761724" cy="507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41264"/>
      </p:ext>
    </p:extLst>
  </p:cSld>
  <p:clrMapOvr>
    <a:masterClrMapping/>
  </p:clrMapOvr>
  <p:transition spd="slow">
    <p:wheel spokes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/>
              <a:t>Відзначення</a:t>
            </a:r>
            <a:r>
              <a:rPr lang="ru-RU" sz="3200" dirty="0" smtClean="0"/>
              <a:t> Дня </a:t>
            </a:r>
            <a:r>
              <a:rPr lang="ru-RU" sz="3200" dirty="0" err="1"/>
              <a:t>Гідності</a:t>
            </a:r>
            <a:r>
              <a:rPr lang="ru-RU" sz="3200" dirty="0"/>
              <a:t> та </a:t>
            </a:r>
            <a:r>
              <a:rPr lang="ru-RU" sz="3200" dirty="0" err="1" smtClean="0"/>
              <a:t>Свободи</a:t>
            </a:r>
            <a:endParaRPr lang="uk-UA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43608" y="1434026"/>
            <a:ext cx="6689716" cy="50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41561"/>
      </p:ext>
    </p:extLst>
  </p:cSld>
  <p:clrMapOvr>
    <a:masterClrMapping/>
  </p:clrMapOvr>
  <p:transition spd="slow">
    <p:wheel spokes="1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/>
              <a:t>Відзначення</a:t>
            </a:r>
            <a:r>
              <a:rPr lang="ru-RU" sz="3200" dirty="0" smtClean="0"/>
              <a:t> Дня </a:t>
            </a:r>
            <a:r>
              <a:rPr lang="ru-RU" sz="3200" dirty="0" err="1"/>
              <a:t>Гідності</a:t>
            </a:r>
            <a:r>
              <a:rPr lang="ru-RU" sz="3200" dirty="0"/>
              <a:t> та </a:t>
            </a:r>
            <a:r>
              <a:rPr lang="ru-RU" sz="3200" dirty="0" err="1" smtClean="0"/>
              <a:t>Свободи</a:t>
            </a:r>
            <a:endParaRPr lang="uk-UA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268760"/>
            <a:ext cx="7104789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892694"/>
      </p:ext>
    </p:extLst>
  </p:cSld>
  <p:clrMapOvr>
    <a:masterClrMapping/>
  </p:clrMapOvr>
  <p:transition spd="slow">
    <p:wheel spokes="1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0" descr="effb0d00b2d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543824" cy="720080"/>
          </a:xfrm>
        </p:spPr>
        <p:txBody>
          <a:bodyPr>
            <a:normAutofit fontScale="90000"/>
          </a:bodyPr>
          <a:lstStyle/>
          <a:p>
            <a:r>
              <a:rPr lang="uk-UA" sz="3200" b="1" i="1" dirty="0" smtClean="0"/>
              <a:t/>
            </a:r>
            <a:br>
              <a:rPr lang="uk-UA" sz="3200" b="1" i="1" dirty="0" smtClean="0"/>
            </a:br>
            <a:r>
              <a:rPr lang="uk-UA" sz="3200" b="1" i="1" dirty="0"/>
              <a:t/>
            </a:r>
            <a:br>
              <a:rPr lang="uk-UA" sz="3200" b="1" i="1" dirty="0"/>
            </a:br>
            <a:endParaRPr lang="ru-RU" sz="27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9244" y="709484"/>
            <a:ext cx="7776864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ІІ засідання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(грудень)</a:t>
            </a: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Питання, які розглядалися:</a:t>
            </a:r>
            <a:b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2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340768"/>
            <a:ext cx="6624736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557603"/>
            <a:ext cx="7056784" cy="425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6662" y="1845350"/>
            <a:ext cx="7254552" cy="3648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	Інструментарії подолання освітніх втрат  в початковій школі 	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	 Обговорення  «Адаптація першокласників до навчання у школі: маленькі секрети важливого досвіду»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	Професійний арсенал  «Організація роботи над помилками учнів – важливий етап уроку»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	  Відвідування і обговорення відкритого уроку у 3 класі з української мови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 smtClean="0"/>
              <a:t>Відкритий урок з української мови  у 3 класі </a:t>
            </a:r>
            <a:endParaRPr lang="uk-UA" sz="2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03649" y="1486918"/>
            <a:ext cx="6185660" cy="463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3125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 smtClean="0"/>
              <a:t>Відкритий урок з української мови  у 3 класі </a:t>
            </a:r>
            <a:endParaRPr lang="uk-UA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279" y="1196752"/>
            <a:ext cx="4375116" cy="32813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2996952"/>
            <a:ext cx="4518189" cy="338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4548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День ЗСУ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1520" y="1196752"/>
            <a:ext cx="4743099" cy="35603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3008585"/>
            <a:ext cx="4846845" cy="363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474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Екскурсія до резиденції Святого Миколая</a:t>
            </a:r>
            <a:endParaRPr lang="uk-UA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11629"/>
          <a:stretch/>
        </p:blipFill>
        <p:spPr>
          <a:xfrm>
            <a:off x="107503" y="1767251"/>
            <a:ext cx="4320481" cy="50907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9363" y="1757824"/>
            <a:ext cx="3832458" cy="51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5797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680" y="620688"/>
            <a:ext cx="6933456" cy="416115"/>
          </a:xfrm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знань 1 клас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27042"/>
          <a:stretch/>
        </p:blipFill>
        <p:spPr>
          <a:xfrm>
            <a:off x="1331640" y="1268760"/>
            <a:ext cx="5774432" cy="542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1637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Екскурсія до резиденції Святого Миколая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417638"/>
            <a:ext cx="6455024" cy="484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9983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594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Виховний захід «Зимова казка»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64465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ffb0d00b2d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20814842">
            <a:off x="457200" y="1628800"/>
            <a:ext cx="8229600" cy="1143000"/>
          </a:xfrm>
        </p:spPr>
        <p:txBody>
          <a:bodyPr/>
          <a:lstStyle/>
          <a:p>
            <a:r>
              <a:rPr lang="uk-UA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Дякуємо за увагу!</a:t>
            </a:r>
            <a:endParaRPr lang="uk-UA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75086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9798634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5" y="-722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728"/>
            <a:ext cx="6275040" cy="940966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знань</a:t>
            </a:r>
            <a:b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клас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196752"/>
            <a:ext cx="7097552" cy="460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0985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903" y="152140"/>
            <a:ext cx="6933456" cy="416115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знань     </a:t>
            </a:r>
            <a:r>
              <a:rPr lang="uk-UA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клас</a:t>
            </a:r>
            <a:endParaRPr lang="ru-RU" sz="2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3" y="1052736"/>
            <a:ext cx="7128792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63209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903" y="152140"/>
            <a:ext cx="6933456" cy="416115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знань     </a:t>
            </a:r>
            <a:r>
              <a:rPr lang="uk-UA" sz="3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</a:t>
            </a:r>
            <a:endParaRPr lang="ru-RU" sz="2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836712"/>
            <a:ext cx="7213131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17852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952" y="231050"/>
            <a:ext cx="6933456" cy="416115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знань     </a:t>
            </a:r>
            <a:r>
              <a:rPr lang="uk-UA" sz="3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</a:t>
            </a:r>
            <a:endParaRPr lang="ru-RU" sz="2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407" y="908720"/>
            <a:ext cx="7771185" cy="582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4302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3336</TotalTime>
  <Words>534</Words>
  <Application>Microsoft Office PowerPoint</Application>
  <PresentationFormat>Экран (4:3)</PresentationFormat>
  <Paragraphs>86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7" baseType="lpstr">
      <vt:lpstr>Arial</vt:lpstr>
      <vt:lpstr>Calibri</vt:lpstr>
      <vt:lpstr>Times New Roman</vt:lpstr>
      <vt:lpstr>Тема Office</vt:lpstr>
      <vt:lpstr> ЗВІТ ПРО РОБОТУ МЕТОДОБ’ЄДНАННЯ ВЧИТЕЛІВ ПОЧАТКОВИХ КЛАСІВ  ЗА 2024-2025 НАВЧАЛЬНИЙ РІК І СЕМЕСТР</vt:lpstr>
      <vt:lpstr>Презентация PowerPoint</vt:lpstr>
      <vt:lpstr>  І Засідання - організаційне Питання, які розглядалися:    </vt:lpstr>
      <vt:lpstr>День знань 1 клас</vt:lpstr>
      <vt:lpstr>День знань 1 клас</vt:lpstr>
      <vt:lpstr>День знань 2 клас</vt:lpstr>
      <vt:lpstr>День знань     3 клас</vt:lpstr>
      <vt:lpstr>День знань     4 клас</vt:lpstr>
      <vt:lpstr>День знань     4 клас</vt:lpstr>
      <vt:lpstr>Тиждень фізичної культури і спорту</vt:lpstr>
      <vt:lpstr>Патріотичні уроки «Хай буде  мир»</vt:lpstr>
      <vt:lpstr>Патріотичні уроки «Хай буде  мир»</vt:lpstr>
      <vt:lpstr>Патріотичні уроки «Хай буде  мир»</vt:lpstr>
      <vt:lpstr>Патріотичні уроки «Хай буде  мир»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Тиждень початкових класів</vt:lpstr>
      <vt:lpstr>Тиждень початкових класів</vt:lpstr>
      <vt:lpstr>Тиждень початкових класів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День доброти</vt:lpstr>
      <vt:lpstr>День доброти</vt:lpstr>
      <vt:lpstr>Відзначення Дня Гідності та Свободи</vt:lpstr>
      <vt:lpstr>Відзначення Дня Гідності та Свободи</vt:lpstr>
      <vt:lpstr>Відзначення Дня Гідності та Свободи</vt:lpstr>
      <vt:lpstr>Відзначення Дня Гідності та Свободи</vt:lpstr>
      <vt:lpstr>  </vt:lpstr>
      <vt:lpstr>Відкритий урок з української мови  у 3 класі </vt:lpstr>
      <vt:lpstr>Відкритий урок з української мови  у 3 класі </vt:lpstr>
      <vt:lpstr>День ЗСУ</vt:lpstr>
      <vt:lpstr>Екскурсія до резиденції Святого Миколая</vt:lpstr>
      <vt:lpstr>Екскурсія до резиденції Святого Миколая</vt:lpstr>
      <vt:lpstr>Виховний захід «Зимова казка»</vt:lpstr>
      <vt:lpstr>Дякуємо за увагу!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ПРО РОБОТУ МЕТОДОБ’ЄДНАННЯ ВЧИТЕЛІВ ПОЧАТКОВИХ КЛАСІВ ЗА 2011-2012 РІК</dc:title>
  <dc:creator>Dendi</dc:creator>
  <cp:lastModifiedBy>Lenovo</cp:lastModifiedBy>
  <cp:revision>289</cp:revision>
  <dcterms:created xsi:type="dcterms:W3CDTF">2012-05-24T13:14:38Z</dcterms:created>
  <dcterms:modified xsi:type="dcterms:W3CDTF">2024-12-19T06:58:31Z</dcterms:modified>
</cp:coreProperties>
</file>