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57" r:id="rId4"/>
    <p:sldId id="259" r:id="rId5"/>
    <p:sldId id="286" r:id="rId6"/>
    <p:sldId id="288" r:id="rId7"/>
    <p:sldId id="289" r:id="rId8"/>
    <p:sldId id="290" r:id="rId9"/>
    <p:sldId id="291" r:id="rId10"/>
    <p:sldId id="292" r:id="rId11"/>
    <p:sldId id="295" r:id="rId12"/>
    <p:sldId id="296" r:id="rId13"/>
    <p:sldId id="309" r:id="rId14"/>
    <p:sldId id="297" r:id="rId15"/>
    <p:sldId id="298" r:id="rId16"/>
    <p:sldId id="299" r:id="rId17"/>
    <p:sldId id="300" r:id="rId18"/>
    <p:sldId id="310" r:id="rId19"/>
    <p:sldId id="311" r:id="rId20"/>
    <p:sldId id="302" r:id="rId21"/>
    <p:sldId id="303" r:id="rId22"/>
    <p:sldId id="304" r:id="rId23"/>
    <p:sldId id="305" r:id="rId24"/>
    <p:sldId id="306" r:id="rId25"/>
    <p:sldId id="307" r:id="rId26"/>
    <p:sldId id="308" r:id="rId27"/>
    <p:sldId id="312" r:id="rId28"/>
  </p:sldIdLst>
  <p:sldSz cx="9144000" cy="6858000" type="screen4x3"/>
  <p:notesSz cx="6858000" cy="9144000"/>
  <p:custDataLst>
    <p:tags r:id="rId29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D7DEEB"/>
    <a:srgbClr val="006600"/>
    <a:srgbClr val="99FF66"/>
    <a:srgbClr val="3399FF"/>
    <a:srgbClr val="FFFF66"/>
    <a:srgbClr val="CCFFFF"/>
    <a:srgbClr val="00CC00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8063" autoAdjust="0"/>
  </p:normalViewPr>
  <p:slideViewPr>
    <p:cSldViewPr>
      <p:cViewPr varScale="1">
        <p:scale>
          <a:sx n="73" d="100"/>
          <a:sy n="73" d="100"/>
        </p:scale>
        <p:origin x="129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1012825"/>
          </a:xfrm>
        </p:spPr>
        <p:txBody>
          <a:bodyPr/>
          <a:lstStyle>
            <a:lvl1pPr algn="l">
              <a:defRPr/>
            </a:lvl1pPr>
          </a:lstStyle>
          <a:p>
            <a:endParaRPr lang="zh-CN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200400"/>
            <a:ext cx="6400800" cy="762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zh-CN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EFA1A42-AFF7-4A53-8702-0BC7727B30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265D27-74A3-46AE-A236-D19CF7B617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4FF46C9-6DC6-4D69-9D30-B48A306F5B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C2BA70-5AD2-4A9D-A0D5-51DC59C81FAF}" type="slidenum">
              <a:rPr lang="zh-CN" altLang="en-US"/>
              <a:pPr/>
              <a:t>‹№›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442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61B1855-C23A-4314-AD80-930AEA2B5D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FE7B472-45D1-48C3-8206-605EBD1F5C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CA819BE-CF9E-4172-B94D-5766599D7C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BB92D5-7E0C-4D58-A2B1-91D55A1B23B3}" type="slidenum">
              <a:rPr lang="zh-CN" altLang="en-US"/>
              <a:pPr/>
              <a:t>‹№›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061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7BA0867-9CCE-4D06-8976-F589916E48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924D02-C91F-4FD1-91A6-75E8F355DB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880CBF-2012-468A-8544-24AE6D98E8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AB6FE1-533A-4AFD-A9BF-E146DBD5F045}" type="slidenum">
              <a:rPr lang="zh-CN" altLang="en-US"/>
              <a:pPr/>
              <a:t>‹№›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245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AB2C0D-B744-4CA3-89EC-257E718A5F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E1E783A-7F3C-4FBA-B35E-2D06C6646E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1242BAA-81C4-48CF-9318-41EB62D47B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578CEC-5AEC-4F09-BBC1-96BAF6C26A71}" type="slidenum">
              <a:rPr lang="zh-CN" altLang="en-US"/>
              <a:pPr/>
              <a:t>‹№›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357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D8E85B-9066-4387-A43E-4547B191B2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DBD8BFB-7D25-4286-84C1-8C233C2ACA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AEAFDE-2892-4C66-BB01-454D05A711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9B82DA-0B28-4162-92AE-F25CF16EC888}" type="slidenum">
              <a:rPr lang="zh-CN" altLang="en-US"/>
              <a:pPr/>
              <a:t>‹№›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1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D3365B-BA90-455B-B608-A99FAE6017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B5CD3F-26E2-4263-8509-3FF986F580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6F0159-25AA-4E6D-8E72-9CC37FEFB3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D9A05F-781A-48FA-B9E4-F0DD77FB397B}" type="slidenum">
              <a:rPr lang="zh-CN" altLang="en-US"/>
              <a:pPr/>
              <a:t>‹№›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988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B47031B-8229-4A92-B723-02DAF6DE84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697D272-C6C7-425A-B015-F99B441226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3712D47-6486-4823-90E6-36FC651D93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8167DD-F70B-4F41-953E-BBBF1E706AA4}" type="slidenum">
              <a:rPr lang="zh-CN" altLang="en-US"/>
              <a:pPr/>
              <a:t>‹№›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901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7C24918-57F2-403F-89A2-B21C65A964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3BA6C44-B21A-4431-B111-9ABAC142A5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9D19F96-1AD2-4C72-923A-900471389C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F1297C-572A-40A0-A96E-8CD6293F3A99}" type="slidenum">
              <a:rPr lang="zh-CN" altLang="en-US"/>
              <a:pPr/>
              <a:t>‹№›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115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1A4D826-370F-4376-AE94-32F7242416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69AC4DF-0C1A-48BD-975A-9C4AA2CF39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C678B90-9709-4FE8-8524-34BBE2548C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296083-5D39-4951-A2B5-52AB54B3B9B9}" type="slidenum">
              <a:rPr lang="zh-CN" altLang="en-US"/>
              <a:pPr/>
              <a:t>‹№›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191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DBA61A-63AC-4126-89AA-FE7A026E25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12FD40-4F05-4538-AE4D-66F51641BB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7078A4-5CE1-4AC3-9A70-5F12F92C59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170F28-8DF7-476B-8BD4-0D9C57F2B2E3}" type="slidenum">
              <a:rPr lang="zh-CN" altLang="en-US"/>
              <a:pPr/>
              <a:t>‹№›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395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1AEFD2-1C8B-4E28-94D6-AB4B20466E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E355CF-DDC5-43A0-A46C-B3CB2947FD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A62E0F-6646-48DE-AD9B-7647E940E9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63A85A-022F-4497-9C3F-27F649FF4EA7}" type="slidenum">
              <a:rPr lang="zh-CN" altLang="en-US"/>
              <a:pPr/>
              <a:t>‹№›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844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99A3CB5-5151-40B5-B030-A75DDC0A17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481A13B-B64E-4D76-819D-41C47BDCC3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uk-UA" alt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F718EE9-0BB6-43D3-A001-8BB349B7AD3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宋体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421CD60-564E-4F6C-BF1B-F2CA758595A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宋体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85C2AB5-A2AE-4FE7-9D0C-9B4004B86ED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61F4E39F-24E6-4DF6-A3C9-31AC99FFD9F1}" type="slidenum">
              <a:rPr lang="zh-CN" altLang="en-US"/>
              <a:pPr/>
              <a:t>‹№›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黑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黑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黑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黑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黑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黑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黑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黑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7EC73F-739B-493E-809F-30F6E1F713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16" y="152487"/>
            <a:ext cx="8838967" cy="4343286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EC8E2B66-AB2D-45C5-894F-FBB2A10F99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3985" y="304882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uk-UA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uk-UA" sz="18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Звіт </a:t>
            </a:r>
            <a:r>
              <a:rPr lang="uk-UA" sz="18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18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результатами </a:t>
            </a:r>
            <a:r>
              <a:rPr lang="uk-UA" sz="1800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самооцінювання</a:t>
            </a:r>
            <a:r>
              <a:rPr lang="uk-UA" sz="1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напряму «Освітнє середовище» </a:t>
            </a:r>
            <a:br>
              <a:rPr lang="uk-UA" sz="1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 шляхи </a:t>
            </a:r>
            <a:r>
              <a:rPr lang="uk-UA" sz="18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 освітньої діяльності в процесі розбудови внутрішньої системи забезпечення якості </a:t>
            </a:r>
            <a:r>
              <a:rPr lang="uk-UA" sz="1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en-US" sz="1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1800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асідання педагогічної ради закладу, 29.11.2024 року</a:t>
            </a:r>
            <a:endParaRPr lang="en-US" sz="1800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Групувати 6">
            <a:extLst>
              <a:ext uri="{FF2B5EF4-FFF2-40B4-BE49-F238E27FC236}">
                <a16:creationId xmlns:a16="http://schemas.microsoft.com/office/drawing/2014/main" id="{AF21689D-C72C-4345-BA40-E6EE2B27EC40}"/>
              </a:ext>
            </a:extLst>
          </p:cNvPr>
          <p:cNvGrpSpPr>
            <a:grpSpLocks/>
          </p:cNvGrpSpPr>
          <p:nvPr/>
        </p:nvGrpSpPr>
        <p:grpSpPr bwMode="auto">
          <a:xfrm>
            <a:off x="-24088" y="30163"/>
            <a:ext cx="9168088" cy="1408113"/>
            <a:chOff x="-24088" y="0"/>
            <a:chExt cx="9168088" cy="1408155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C2FD6D9D-F458-4D93-9A78-7A62F8697BA3}"/>
                </a:ext>
              </a:extLst>
            </p:cNvPr>
            <p:cNvSpPr/>
            <p:nvPr/>
          </p:nvSpPr>
          <p:spPr>
            <a:xfrm>
              <a:off x="0" y="0"/>
              <a:ext cx="9144000" cy="987455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>
                <a:defRPr/>
              </a:pPr>
              <a:r>
                <a:rPr lang="uk-UA" sz="3200" b="1" dirty="0">
                  <a:solidFill>
                    <a:srgbClr val="006600"/>
                  </a:solidFill>
                  <a:latin typeface="Book Antiqua" pitchFamily="18" charset="0"/>
                </a:rPr>
                <a:t>1.1 Забезпечення комфортних та </a:t>
              </a:r>
            </a:p>
            <a:p>
              <a:pPr algn="ctr" eaLnBrk="1">
                <a:defRPr/>
              </a:pPr>
              <a:r>
                <a:rPr lang="uk-UA" sz="3200" b="1" dirty="0">
                  <a:solidFill>
                    <a:srgbClr val="006600"/>
                  </a:solidFill>
                  <a:latin typeface="Book Antiqua" pitchFamily="18" charset="0"/>
                </a:rPr>
                <a:t>безпечних умов навчання та праці</a:t>
              </a: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0681BB27-08CA-4102-ABAA-082EF3C74027}"/>
                </a:ext>
              </a:extLst>
            </p:cNvPr>
            <p:cNvSpPr/>
            <p:nvPr/>
          </p:nvSpPr>
          <p:spPr>
            <a:xfrm>
              <a:off x="-24088" y="1027144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sp>
        <p:nvSpPr>
          <p:cNvPr id="13316" name="TextBox 8">
            <a:extLst>
              <a:ext uri="{FF2B5EF4-FFF2-40B4-BE49-F238E27FC236}">
                <a16:creationId xmlns:a16="http://schemas.microsoft.com/office/drawing/2014/main" id="{97283265-F41F-400E-899E-2C7F920F6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3" y="1430360"/>
            <a:ext cx="84439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Критерій 1.1.5. У закладі освіти створюються умови для здорового  харчування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учнів і працівників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13C628-8FE8-49BC-BAB2-B108DD62B4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5" t="6371" r="4169" b="8354"/>
          <a:stretch/>
        </p:blipFill>
        <p:spPr>
          <a:xfrm>
            <a:off x="143613" y="2071730"/>
            <a:ext cx="6047776" cy="231929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C75E10-BB5C-4A74-BCBB-397282F258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0" t="4387" r="15000" b="8353"/>
          <a:stretch/>
        </p:blipFill>
        <p:spPr>
          <a:xfrm>
            <a:off x="1901494" y="4408066"/>
            <a:ext cx="5512435" cy="2449934"/>
          </a:xfrm>
          <a:prstGeom prst="rect">
            <a:avLst/>
          </a:prstGeom>
        </p:spPr>
      </p:pic>
      <p:pic>
        <p:nvPicPr>
          <p:cNvPr id="13319" name="Рисунок 9">
            <a:extLst>
              <a:ext uri="{FF2B5EF4-FFF2-40B4-BE49-F238E27FC236}">
                <a16:creationId xmlns:a16="http://schemas.microsoft.com/office/drawing/2014/main" id="{9EA35224-5DFC-455E-A848-A62256F562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109" y="4688173"/>
            <a:ext cx="1939291" cy="474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B0E25B9-E52E-4968-AA0F-088951E59A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9016" y="2460667"/>
            <a:ext cx="1908213" cy="5852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39ABEC-46AA-4C6F-ABE0-79B8B6E69C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8882" y="2520258"/>
            <a:ext cx="1725318" cy="4938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3" name="Групувати 6">
            <a:extLst>
              <a:ext uri="{FF2B5EF4-FFF2-40B4-BE49-F238E27FC236}">
                <a16:creationId xmlns:a16="http://schemas.microsoft.com/office/drawing/2014/main" id="{02688BC2-8D52-4AFF-B60C-94D839AC492C}"/>
              </a:ext>
            </a:extLst>
          </p:cNvPr>
          <p:cNvGrpSpPr>
            <a:grpSpLocks/>
          </p:cNvGrpSpPr>
          <p:nvPr/>
        </p:nvGrpSpPr>
        <p:grpSpPr bwMode="auto">
          <a:xfrm>
            <a:off x="0" y="30163"/>
            <a:ext cx="9144000" cy="1307549"/>
            <a:chOff x="0" y="0"/>
            <a:chExt cx="9144000" cy="1307588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2DC79BA9-F31C-43B0-BCF2-B0020042B8E7}"/>
                </a:ext>
              </a:extLst>
            </p:cNvPr>
            <p:cNvSpPr/>
            <p:nvPr/>
          </p:nvSpPr>
          <p:spPr>
            <a:xfrm>
              <a:off x="0" y="0"/>
              <a:ext cx="9144000" cy="911252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>
                <a:defRPr/>
              </a:pPr>
              <a:r>
                <a:rPr lang="uk-UA" sz="3200" b="1" dirty="0">
                  <a:solidFill>
                    <a:srgbClr val="006600"/>
                  </a:solidFill>
                  <a:latin typeface="Book Antiqua" pitchFamily="18" charset="0"/>
                </a:rPr>
                <a:t>1.1 Забезпечення комфортних та </a:t>
              </a:r>
            </a:p>
            <a:p>
              <a:pPr algn="ctr" eaLnBrk="1">
                <a:defRPr/>
              </a:pPr>
              <a:r>
                <a:rPr lang="uk-UA" sz="3200" b="1" dirty="0">
                  <a:solidFill>
                    <a:srgbClr val="006600"/>
                  </a:solidFill>
                  <a:latin typeface="Book Antiqua" pitchFamily="18" charset="0"/>
                </a:rPr>
                <a:t>безпечних умов навчання та праці</a:t>
              </a: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55CFE4A5-4065-469F-99F7-F7267388FAF5}"/>
                </a:ext>
              </a:extLst>
            </p:cNvPr>
            <p:cNvSpPr/>
            <p:nvPr/>
          </p:nvSpPr>
          <p:spPr>
            <a:xfrm>
              <a:off x="0" y="926577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sp>
        <p:nvSpPr>
          <p:cNvPr id="15364" name="TextBox 8">
            <a:extLst>
              <a:ext uri="{FF2B5EF4-FFF2-40B4-BE49-F238E27FC236}">
                <a16:creationId xmlns:a16="http://schemas.microsoft.com/office/drawing/2014/main" id="{14D7E97C-26A5-4088-9123-729F75BAD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3" y="1302787"/>
            <a:ext cx="909478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Критерій 1.1.7. У закладі освіти застосовуються підходи для адаптації та інтеграції </a:t>
            </a:r>
          </a:p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здобувачів освіти до освітнього процесу, професійної адаптації працівників</a:t>
            </a:r>
            <a:endParaRPr lang="en-US" alt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FEB8505-2323-46AC-88AF-7FB9A1616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5459" y="2070085"/>
            <a:ext cx="2395936" cy="58526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8EED9B5-D101-4D5D-B039-0C0BAC9F81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4714" y="2103991"/>
            <a:ext cx="2237426" cy="4938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904533-DAA3-4F55-B0DD-DDAACFCC244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711" r="19173" b="8727"/>
          <a:stretch/>
        </p:blipFill>
        <p:spPr>
          <a:xfrm>
            <a:off x="263005" y="1988586"/>
            <a:ext cx="5299569" cy="241235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520F4B-C7C7-4221-8EE2-F9F3615C334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77" t="6120" r="538" b="9629"/>
          <a:stretch/>
        </p:blipFill>
        <p:spPr>
          <a:xfrm>
            <a:off x="3325847" y="4038584"/>
            <a:ext cx="5818153" cy="2409470"/>
          </a:xfrm>
          <a:prstGeom prst="rect">
            <a:avLst/>
          </a:prstGeom>
        </p:spPr>
      </p:pic>
      <p:pic>
        <p:nvPicPr>
          <p:cNvPr id="15367" name="Рисунок 8">
            <a:extLst>
              <a:ext uri="{FF2B5EF4-FFF2-40B4-BE49-F238E27FC236}">
                <a16:creationId xmlns:a16="http://schemas.microsoft.com/office/drawing/2014/main" id="{7118F09E-B0A9-4D99-AFB0-00BB14360E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84" y="5639058"/>
            <a:ext cx="2133544" cy="524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7" name="Групувати 6">
            <a:extLst>
              <a:ext uri="{FF2B5EF4-FFF2-40B4-BE49-F238E27FC236}">
                <a16:creationId xmlns:a16="http://schemas.microsoft.com/office/drawing/2014/main" id="{266659EC-37C5-4688-BAA0-5C7B91EEEEFF}"/>
              </a:ext>
            </a:extLst>
          </p:cNvPr>
          <p:cNvGrpSpPr>
            <a:grpSpLocks/>
          </p:cNvGrpSpPr>
          <p:nvPr/>
        </p:nvGrpSpPr>
        <p:grpSpPr bwMode="auto">
          <a:xfrm>
            <a:off x="0" y="30163"/>
            <a:ext cx="9144000" cy="1600200"/>
            <a:chOff x="0" y="0"/>
            <a:chExt cx="9144000" cy="1600248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24EF65E1-FD4D-4F58-9BEE-947A8EF69796}"/>
                </a:ext>
              </a:extLst>
            </p:cNvPr>
            <p:cNvSpPr/>
            <p:nvPr/>
          </p:nvSpPr>
          <p:spPr>
            <a:xfrm>
              <a:off x="0" y="0"/>
              <a:ext cx="9144000" cy="1219237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>
                <a:defRPr/>
              </a:pPr>
              <a:r>
                <a:rPr lang="uk-UA" altLang="en-US" sz="3200" b="1">
                  <a:solidFill>
                    <a:srgbClr val="006600"/>
                  </a:solidFill>
                  <a:latin typeface="Book Antiqua" panose="02040602050305030304" pitchFamily="18" charset="0"/>
                  <a:ea typeface="黑体" charset="-122"/>
                </a:rPr>
                <a:t>1.2 </a:t>
              </a:r>
              <a:r>
                <a:rPr lang="uk-UA" altLang="en-US" sz="3200" b="1">
                  <a:solidFill>
                    <a:srgbClr val="1F4E79"/>
                  </a:solidFill>
                  <a:latin typeface="Times New Roman" panose="02020603050405020304" pitchFamily="18" charset="0"/>
                  <a:cs typeface="Calibri" panose="020F0502020204030204" pitchFamily="34" charset="0"/>
                </a:rPr>
                <a:t>Створення освітнього середовища, вільного від будь-яких форм насильства та дискримінації</a:t>
              </a:r>
              <a:endParaRPr lang="uk-UA" altLang="en-US" sz="3200" b="1">
                <a:solidFill>
                  <a:srgbClr val="006600"/>
                </a:solidFill>
                <a:latin typeface="Book Antiqua" panose="02040602050305030304" pitchFamily="18" charset="0"/>
                <a:ea typeface="黑体" charset="-122"/>
              </a:endParaRP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8A45D4D3-F47A-4554-9A1A-4AB1C94C0400}"/>
                </a:ext>
              </a:extLst>
            </p:cNvPr>
            <p:cNvSpPr/>
            <p:nvPr/>
          </p:nvSpPr>
          <p:spPr>
            <a:xfrm>
              <a:off x="0" y="1219237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42CF783-A1D2-4B46-A273-ADA66EA27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984" y="2209832"/>
            <a:ext cx="8623584" cy="421179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1FC89D-F590-4CC7-A493-630DF0126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482" y="3019227"/>
            <a:ext cx="2395936" cy="58526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B3EC7B-974A-4D79-A926-3435EAF601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623" y="3110675"/>
            <a:ext cx="2237426" cy="493819"/>
          </a:xfrm>
          <a:prstGeom prst="rect">
            <a:avLst/>
          </a:prstGeom>
        </p:spPr>
      </p:pic>
      <p:sp>
        <p:nvSpPr>
          <p:cNvPr id="16388" name="TextBox 8">
            <a:extLst>
              <a:ext uri="{FF2B5EF4-FFF2-40B4-BE49-F238E27FC236}">
                <a16:creationId xmlns:a16="http://schemas.microsoft.com/office/drawing/2014/main" id="{C9A6409E-63BC-44C1-91C5-A2D3992B6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644650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Критерій 1.2.1. Заклад освіти планує та реалізує діяльність щодо запобігання</a:t>
            </a:r>
          </a:p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 будь-яким проявам дискримінації, </a:t>
            </a:r>
            <a:r>
              <a:rPr lang="uk-UA" altLang="en-US" sz="1800" b="1" i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булінгу</a:t>
            </a: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 в закладі</a:t>
            </a:r>
            <a:endParaRPr lang="en-US" alt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DDFE4A-A7CC-4BAC-A4CC-E6DF2BAE3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40389"/>
            <a:ext cx="8763000" cy="3617643"/>
          </a:xfrm>
          <a:prstGeom prst="rect">
            <a:avLst/>
          </a:prstGeom>
        </p:spPr>
      </p:pic>
      <p:grpSp>
        <p:nvGrpSpPr>
          <p:cNvPr id="17410" name="Групувати 6">
            <a:extLst>
              <a:ext uri="{FF2B5EF4-FFF2-40B4-BE49-F238E27FC236}">
                <a16:creationId xmlns:a16="http://schemas.microsoft.com/office/drawing/2014/main" id="{C889888E-B8A5-4BAA-88BF-A441B2B9C11B}"/>
              </a:ext>
            </a:extLst>
          </p:cNvPr>
          <p:cNvGrpSpPr>
            <a:grpSpLocks/>
          </p:cNvGrpSpPr>
          <p:nvPr/>
        </p:nvGrpSpPr>
        <p:grpSpPr bwMode="auto">
          <a:xfrm>
            <a:off x="0" y="30163"/>
            <a:ext cx="9144000" cy="1600200"/>
            <a:chOff x="0" y="0"/>
            <a:chExt cx="9144000" cy="1600248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8D2BC840-1DB5-4884-BEBA-7B013FC1E528}"/>
                </a:ext>
              </a:extLst>
            </p:cNvPr>
            <p:cNvSpPr/>
            <p:nvPr/>
          </p:nvSpPr>
          <p:spPr>
            <a:xfrm>
              <a:off x="0" y="0"/>
              <a:ext cx="9144000" cy="1219237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>
                <a:defRPr/>
              </a:pPr>
              <a:r>
                <a:rPr lang="uk-UA" altLang="en-US" sz="3200" b="1">
                  <a:solidFill>
                    <a:srgbClr val="006600"/>
                  </a:solidFill>
                  <a:latin typeface="Book Antiqua" panose="02040602050305030304" pitchFamily="18" charset="0"/>
                  <a:ea typeface="黑体" charset="-122"/>
                </a:rPr>
                <a:t>1.2 </a:t>
              </a:r>
              <a:r>
                <a:rPr lang="uk-UA" altLang="en-US" sz="3200" b="1">
                  <a:solidFill>
                    <a:srgbClr val="1F4E79"/>
                  </a:solidFill>
                  <a:latin typeface="Times New Roman" panose="02020603050405020304" pitchFamily="18" charset="0"/>
                  <a:cs typeface="Calibri" panose="020F0502020204030204" pitchFamily="34" charset="0"/>
                </a:rPr>
                <a:t>Створення освітнього середовища, вільного від будь-яких форм насильства та дискримінації</a:t>
              </a:r>
              <a:endParaRPr lang="uk-UA" altLang="en-US" sz="3200" b="1">
                <a:solidFill>
                  <a:srgbClr val="006600"/>
                </a:solidFill>
                <a:latin typeface="Book Antiqua" panose="02040602050305030304" pitchFamily="18" charset="0"/>
                <a:ea typeface="黑体" charset="-122"/>
              </a:endParaRP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143FA660-C58E-4894-8152-A59E4A223F9E}"/>
                </a:ext>
              </a:extLst>
            </p:cNvPr>
            <p:cNvSpPr/>
            <p:nvPr/>
          </p:nvSpPr>
          <p:spPr>
            <a:xfrm>
              <a:off x="0" y="1219237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sp>
        <p:nvSpPr>
          <p:cNvPr id="17411" name="TextBox 8">
            <a:extLst>
              <a:ext uri="{FF2B5EF4-FFF2-40B4-BE49-F238E27FC236}">
                <a16:creationId xmlns:a16="http://schemas.microsoft.com/office/drawing/2014/main" id="{CF944DF8-FE0B-40A0-BE4B-B50ED1AB3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644650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>
                <a:latin typeface="Times New Roman" panose="02020603050405020304" pitchFamily="18" charset="0"/>
                <a:cs typeface="Calibri" panose="020F0502020204030204" pitchFamily="34" charset="0"/>
              </a:rPr>
              <a:t>Критерій 1.2.1. Заклад освіти планує та реалізує діяльність щодо запобігання</a:t>
            </a:r>
          </a:p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>
                <a:latin typeface="Times New Roman" panose="02020603050405020304" pitchFamily="18" charset="0"/>
                <a:cs typeface="Calibri" panose="020F0502020204030204" pitchFamily="34" charset="0"/>
              </a:rPr>
              <a:t> будь-яким проявам дискримінації, булінгу в закладі</a:t>
            </a:r>
            <a:endParaRPr lang="en-US" altLang="en-US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C4F489-4FE9-4241-9845-D4916B202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148" y="3137036"/>
            <a:ext cx="2289203" cy="66300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75449F-CD7E-4DE4-96CB-AAB802A5CF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4138" y="3214776"/>
            <a:ext cx="1725318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63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Групувати 6">
            <a:extLst>
              <a:ext uri="{FF2B5EF4-FFF2-40B4-BE49-F238E27FC236}">
                <a16:creationId xmlns:a16="http://schemas.microsoft.com/office/drawing/2014/main" id="{C889888E-B8A5-4BAA-88BF-A441B2B9C11B}"/>
              </a:ext>
            </a:extLst>
          </p:cNvPr>
          <p:cNvGrpSpPr>
            <a:grpSpLocks/>
          </p:cNvGrpSpPr>
          <p:nvPr/>
        </p:nvGrpSpPr>
        <p:grpSpPr bwMode="auto">
          <a:xfrm>
            <a:off x="0" y="30163"/>
            <a:ext cx="9144000" cy="1600200"/>
            <a:chOff x="0" y="0"/>
            <a:chExt cx="9144000" cy="1600248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8D2BC840-1DB5-4884-BEBA-7B013FC1E528}"/>
                </a:ext>
              </a:extLst>
            </p:cNvPr>
            <p:cNvSpPr/>
            <p:nvPr/>
          </p:nvSpPr>
          <p:spPr>
            <a:xfrm>
              <a:off x="0" y="0"/>
              <a:ext cx="9144000" cy="1219237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>
                <a:defRPr/>
              </a:pPr>
              <a:r>
                <a:rPr lang="uk-UA" altLang="en-US" sz="3200" b="1">
                  <a:solidFill>
                    <a:srgbClr val="006600"/>
                  </a:solidFill>
                  <a:latin typeface="Book Antiqua" panose="02040602050305030304" pitchFamily="18" charset="0"/>
                  <a:ea typeface="黑体" charset="-122"/>
                </a:rPr>
                <a:t>1.2 </a:t>
              </a:r>
              <a:r>
                <a:rPr lang="uk-UA" altLang="en-US" sz="3200" b="1">
                  <a:solidFill>
                    <a:srgbClr val="1F4E79"/>
                  </a:solidFill>
                  <a:latin typeface="Times New Roman" panose="02020603050405020304" pitchFamily="18" charset="0"/>
                  <a:cs typeface="Calibri" panose="020F0502020204030204" pitchFamily="34" charset="0"/>
                </a:rPr>
                <a:t>Створення освітнього середовища, вільного від будь-яких форм насильства та дискримінації</a:t>
              </a:r>
              <a:endParaRPr lang="uk-UA" altLang="en-US" sz="3200" b="1">
                <a:solidFill>
                  <a:srgbClr val="006600"/>
                </a:solidFill>
                <a:latin typeface="Book Antiqua" panose="02040602050305030304" pitchFamily="18" charset="0"/>
                <a:ea typeface="黑体" charset="-122"/>
              </a:endParaRP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143FA660-C58E-4894-8152-A59E4A223F9E}"/>
                </a:ext>
              </a:extLst>
            </p:cNvPr>
            <p:cNvSpPr/>
            <p:nvPr/>
          </p:nvSpPr>
          <p:spPr>
            <a:xfrm>
              <a:off x="0" y="1219237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sp>
        <p:nvSpPr>
          <p:cNvPr id="17411" name="TextBox 8">
            <a:extLst>
              <a:ext uri="{FF2B5EF4-FFF2-40B4-BE49-F238E27FC236}">
                <a16:creationId xmlns:a16="http://schemas.microsoft.com/office/drawing/2014/main" id="{CF944DF8-FE0B-40A0-BE4B-B50ED1AB3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644650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>
                <a:latin typeface="Times New Roman" panose="02020603050405020304" pitchFamily="18" charset="0"/>
                <a:cs typeface="Calibri" panose="020F0502020204030204" pitchFamily="34" charset="0"/>
              </a:rPr>
              <a:t>Критерій 1.2.1. Заклад освіти планує та реалізує діяльність щодо запобігання</a:t>
            </a:r>
          </a:p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>
                <a:latin typeface="Times New Roman" panose="02020603050405020304" pitchFamily="18" charset="0"/>
                <a:cs typeface="Calibri" panose="020F0502020204030204" pitchFamily="34" charset="0"/>
              </a:rPr>
              <a:t> будь-яким проявам дискримінації, булінгу в закладі</a:t>
            </a:r>
            <a:endParaRPr lang="en-US" altLang="en-US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BC4F489-4FE9-4241-9845-D4916B202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148" y="3137036"/>
            <a:ext cx="2289203" cy="66300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75449F-CD7E-4DE4-96CB-AAB802A5C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138" y="3214776"/>
            <a:ext cx="1725318" cy="4938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48C7874-910A-4843-90E6-C8E11B77BA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65" t="8069" r="5001" b="8637"/>
          <a:stretch/>
        </p:blipFill>
        <p:spPr>
          <a:xfrm>
            <a:off x="97113" y="2345083"/>
            <a:ext cx="5770253" cy="21824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0F4265-4605-4BCF-BCA3-52368D5C99B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68" t="6475" r="17501" b="11542"/>
          <a:stretch/>
        </p:blipFill>
        <p:spPr>
          <a:xfrm>
            <a:off x="2992746" y="4432798"/>
            <a:ext cx="5770254" cy="21824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Групувати 6">
            <a:extLst>
              <a:ext uri="{FF2B5EF4-FFF2-40B4-BE49-F238E27FC236}">
                <a16:creationId xmlns:a16="http://schemas.microsoft.com/office/drawing/2014/main" id="{FC5ACB3A-2322-4134-9DBC-E42EC46CA6A3}"/>
              </a:ext>
            </a:extLst>
          </p:cNvPr>
          <p:cNvGrpSpPr>
            <a:grpSpLocks/>
          </p:cNvGrpSpPr>
          <p:nvPr/>
        </p:nvGrpSpPr>
        <p:grpSpPr bwMode="auto">
          <a:xfrm>
            <a:off x="0" y="30163"/>
            <a:ext cx="9144000" cy="1393210"/>
            <a:chOff x="0" y="0"/>
            <a:chExt cx="9144000" cy="1393252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61FC10A2-E2BD-4D46-BB86-4D39A1FB99B8}"/>
                </a:ext>
              </a:extLst>
            </p:cNvPr>
            <p:cNvSpPr/>
            <p:nvPr/>
          </p:nvSpPr>
          <p:spPr>
            <a:xfrm>
              <a:off x="0" y="0"/>
              <a:ext cx="9144000" cy="960530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>
                <a:defRPr/>
              </a:pPr>
              <a:r>
                <a:rPr lang="uk-UA" altLang="en-US" sz="3200" b="1" dirty="0">
                  <a:solidFill>
                    <a:srgbClr val="006600"/>
                  </a:solidFill>
                  <a:latin typeface="Book Antiqua" panose="02040602050305030304" pitchFamily="18" charset="0"/>
                  <a:ea typeface="黑体" charset="-122"/>
                </a:rPr>
                <a:t>1.2 </a:t>
              </a:r>
              <a:r>
                <a:rPr lang="uk-UA" altLang="en-US" sz="3200" b="1" dirty="0">
                  <a:solidFill>
                    <a:srgbClr val="1F4E79"/>
                  </a:solidFill>
                  <a:latin typeface="Times New Roman" panose="02020603050405020304" pitchFamily="18" charset="0"/>
                  <a:cs typeface="Calibri" panose="020F0502020204030204" pitchFamily="34" charset="0"/>
                </a:rPr>
                <a:t>Створення освітнього середовища, вільного від будь-яких форм насильства та дискримінації</a:t>
              </a:r>
              <a:endParaRPr lang="uk-UA" altLang="en-US" sz="3200" b="1" dirty="0">
                <a:solidFill>
                  <a:srgbClr val="006600"/>
                </a:solidFill>
                <a:latin typeface="Book Antiqua" panose="02040602050305030304" pitchFamily="18" charset="0"/>
                <a:ea typeface="黑体" charset="-122"/>
              </a:endParaRP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E5DA96FA-C938-420E-8AA5-37D8E5010931}"/>
                </a:ext>
              </a:extLst>
            </p:cNvPr>
            <p:cNvSpPr/>
            <p:nvPr/>
          </p:nvSpPr>
          <p:spPr>
            <a:xfrm>
              <a:off x="0" y="1012241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sp>
        <p:nvSpPr>
          <p:cNvPr id="18435" name="TextBox 8">
            <a:extLst>
              <a:ext uri="{FF2B5EF4-FFF2-40B4-BE49-F238E27FC236}">
                <a16:creationId xmlns:a16="http://schemas.microsoft.com/office/drawing/2014/main" id="{541C3323-AF1F-46D3-809E-C40F3C2089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912" y="1419154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Критерій 1.2.1. Заклад освіти планує та реалізує діяльність щодо запобігання</a:t>
            </a:r>
          </a:p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 будь-яким проявам дискримінації, </a:t>
            </a:r>
            <a:r>
              <a:rPr lang="uk-UA" altLang="en-US" sz="1800" b="1" i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булінгу</a:t>
            </a: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 в закладі</a:t>
            </a:r>
            <a:endParaRPr lang="en-US" alt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33A220D-C3AD-4108-B070-FB225DEA1B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7" t="6371" r="13209" b="6371"/>
          <a:stretch/>
        </p:blipFill>
        <p:spPr>
          <a:xfrm>
            <a:off x="288361" y="2104954"/>
            <a:ext cx="5502903" cy="216222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64C37B-60EB-444E-93A1-624F6C62C9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752" y="2286030"/>
            <a:ext cx="2292295" cy="6584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92D6DF-8407-453F-ADE8-EDFC5B667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1192" y="2368332"/>
            <a:ext cx="1731414" cy="4938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B95C921-91F5-443E-8EDC-C8C5C912638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01" r="7999" b="6371"/>
          <a:stretch/>
        </p:blipFill>
        <p:spPr>
          <a:xfrm>
            <a:off x="3863364" y="4020646"/>
            <a:ext cx="5074776" cy="221837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7345B0B-C26C-4886-BCC0-1F5B51B8AF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9288" y="5785810"/>
            <a:ext cx="2395936" cy="5852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D2A06BA-1532-4704-AC30-AB2B0BC371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9288" y="5842133"/>
            <a:ext cx="2237426" cy="4938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Групувати 6">
            <a:extLst>
              <a:ext uri="{FF2B5EF4-FFF2-40B4-BE49-F238E27FC236}">
                <a16:creationId xmlns:a16="http://schemas.microsoft.com/office/drawing/2014/main" id="{84C2BE8A-E201-417D-8AB0-259381D36F40}"/>
              </a:ext>
            </a:extLst>
          </p:cNvPr>
          <p:cNvGrpSpPr>
            <a:grpSpLocks/>
          </p:cNvGrpSpPr>
          <p:nvPr/>
        </p:nvGrpSpPr>
        <p:grpSpPr bwMode="auto">
          <a:xfrm>
            <a:off x="0" y="30163"/>
            <a:ext cx="9144000" cy="1600200"/>
            <a:chOff x="0" y="0"/>
            <a:chExt cx="9144000" cy="1600248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68AEC7FB-A212-41BA-BE34-1E6142A83982}"/>
                </a:ext>
              </a:extLst>
            </p:cNvPr>
            <p:cNvSpPr/>
            <p:nvPr/>
          </p:nvSpPr>
          <p:spPr>
            <a:xfrm>
              <a:off x="0" y="0"/>
              <a:ext cx="9144000" cy="1219237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>
                <a:defRPr/>
              </a:pPr>
              <a:r>
                <a:rPr lang="uk-UA" altLang="en-US" sz="3200" b="1">
                  <a:solidFill>
                    <a:srgbClr val="006600"/>
                  </a:solidFill>
                  <a:latin typeface="Book Antiqua" panose="02040602050305030304" pitchFamily="18" charset="0"/>
                  <a:ea typeface="黑体" charset="-122"/>
                </a:rPr>
                <a:t>1.2 </a:t>
              </a:r>
              <a:r>
                <a:rPr lang="uk-UA" altLang="en-US" sz="3200" b="1">
                  <a:solidFill>
                    <a:srgbClr val="1F4E79"/>
                  </a:solidFill>
                  <a:latin typeface="Times New Roman" panose="02020603050405020304" pitchFamily="18" charset="0"/>
                  <a:cs typeface="Calibri" panose="020F0502020204030204" pitchFamily="34" charset="0"/>
                </a:rPr>
                <a:t>Створення освітнього середовища, вільного від будь-яких форм насильства та дискримінації</a:t>
              </a:r>
              <a:endParaRPr lang="uk-UA" altLang="en-US" sz="3200" b="1">
                <a:solidFill>
                  <a:srgbClr val="006600"/>
                </a:solidFill>
                <a:latin typeface="Book Antiqua" panose="02040602050305030304" pitchFamily="18" charset="0"/>
                <a:ea typeface="黑体" charset="-122"/>
              </a:endParaRP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BB8FD1C6-2A1E-41D3-A6BE-50FCEF05157C}"/>
                </a:ext>
              </a:extLst>
            </p:cNvPr>
            <p:cNvSpPr/>
            <p:nvPr/>
          </p:nvSpPr>
          <p:spPr>
            <a:xfrm>
              <a:off x="0" y="1219237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sp>
        <p:nvSpPr>
          <p:cNvPr id="19459" name="TextBox 8">
            <a:extLst>
              <a:ext uri="{FF2B5EF4-FFF2-40B4-BE49-F238E27FC236}">
                <a16:creationId xmlns:a16="http://schemas.microsoft.com/office/drawing/2014/main" id="{5087F4F5-9FC0-4B69-9355-0C6FCF0FA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644650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>
                <a:latin typeface="Times New Roman" panose="02020603050405020304" pitchFamily="18" charset="0"/>
                <a:cs typeface="Calibri" panose="020F0502020204030204" pitchFamily="34" charset="0"/>
              </a:rPr>
              <a:t>Критерій 1.2.1. Заклад освіти планує та реалізує діяльність щодо запобігання</a:t>
            </a:r>
          </a:p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>
                <a:latin typeface="Times New Roman" panose="02020603050405020304" pitchFamily="18" charset="0"/>
                <a:cs typeface="Calibri" panose="020F0502020204030204" pitchFamily="34" charset="0"/>
              </a:rPr>
              <a:t> будь-яким проявам дискримінації, булінгу в закладі</a:t>
            </a:r>
            <a:endParaRPr lang="en-US" altLang="en-US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461" name="Рисунок 12">
            <a:extLst>
              <a:ext uri="{FF2B5EF4-FFF2-40B4-BE49-F238E27FC236}">
                <a16:creationId xmlns:a16="http://schemas.microsoft.com/office/drawing/2014/main" id="{49B2981D-EFCD-499D-A73C-A7635C8949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9" y="2506663"/>
            <a:ext cx="280181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D281B06-CE34-4794-873C-5FD2B428A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76" y="3206750"/>
            <a:ext cx="7162732" cy="32442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Групувати 6">
            <a:extLst>
              <a:ext uri="{FF2B5EF4-FFF2-40B4-BE49-F238E27FC236}">
                <a16:creationId xmlns:a16="http://schemas.microsoft.com/office/drawing/2014/main" id="{5E83F05A-5862-4E89-AA1F-A0D5240F2837}"/>
              </a:ext>
            </a:extLst>
          </p:cNvPr>
          <p:cNvGrpSpPr>
            <a:grpSpLocks/>
          </p:cNvGrpSpPr>
          <p:nvPr/>
        </p:nvGrpSpPr>
        <p:grpSpPr bwMode="auto">
          <a:xfrm>
            <a:off x="0" y="30163"/>
            <a:ext cx="9144000" cy="1600200"/>
            <a:chOff x="0" y="0"/>
            <a:chExt cx="9144000" cy="1600248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D491C400-76FA-44C1-B08C-070B7FCB1657}"/>
                </a:ext>
              </a:extLst>
            </p:cNvPr>
            <p:cNvSpPr/>
            <p:nvPr/>
          </p:nvSpPr>
          <p:spPr>
            <a:xfrm>
              <a:off x="0" y="0"/>
              <a:ext cx="9144000" cy="1219237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>
                <a:defRPr/>
              </a:pPr>
              <a:r>
                <a:rPr lang="uk-UA" altLang="en-US" sz="3200" b="1">
                  <a:solidFill>
                    <a:srgbClr val="006600"/>
                  </a:solidFill>
                  <a:latin typeface="Book Antiqua" panose="02040602050305030304" pitchFamily="18" charset="0"/>
                  <a:ea typeface="黑体" charset="-122"/>
                </a:rPr>
                <a:t>1.2 </a:t>
              </a:r>
              <a:r>
                <a:rPr lang="uk-UA" altLang="en-US" sz="3200" b="1">
                  <a:solidFill>
                    <a:srgbClr val="1F4E79"/>
                  </a:solidFill>
                  <a:latin typeface="Times New Roman" panose="02020603050405020304" pitchFamily="18" charset="0"/>
                  <a:cs typeface="Calibri" panose="020F0502020204030204" pitchFamily="34" charset="0"/>
                </a:rPr>
                <a:t>Створення освітнього середовища, вільного від будь-яких форм насильства та дискримінації</a:t>
              </a:r>
              <a:endParaRPr lang="uk-UA" altLang="en-US" sz="3200" b="1">
                <a:solidFill>
                  <a:srgbClr val="006600"/>
                </a:solidFill>
                <a:latin typeface="Book Antiqua" panose="02040602050305030304" pitchFamily="18" charset="0"/>
                <a:ea typeface="黑体" charset="-122"/>
              </a:endParaRP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297D3743-3847-47AA-9A26-35E5674ED077}"/>
                </a:ext>
              </a:extLst>
            </p:cNvPr>
            <p:cNvSpPr/>
            <p:nvPr/>
          </p:nvSpPr>
          <p:spPr>
            <a:xfrm>
              <a:off x="0" y="1219237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sp>
        <p:nvSpPr>
          <p:cNvPr id="20483" name="TextBox 8">
            <a:extLst>
              <a:ext uri="{FF2B5EF4-FFF2-40B4-BE49-F238E27FC236}">
                <a16:creationId xmlns:a16="http://schemas.microsoft.com/office/drawing/2014/main" id="{23613E78-71AB-4AD5-A5EF-D122947B93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75" y="1644650"/>
            <a:ext cx="87566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Критерій 1.2.2. Правила поведінки учасників освітнього процесу в закладі освіти </a:t>
            </a:r>
          </a:p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забезпечують дотримання етичних норм, повагу до гідності, прав і свобод людини</a:t>
            </a:r>
            <a:endParaRPr lang="en-US" altLang="en-US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9A41C97-0C5F-4E83-AE8E-9B26B5FA3A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175" y="2327244"/>
            <a:ext cx="2395936" cy="58526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11DD6A-EE73-424A-A3E1-95D7675643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430" y="2355744"/>
            <a:ext cx="2237426" cy="4938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80975B-111B-4253-95B3-A6D796DDAF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308" y="2327244"/>
            <a:ext cx="5670796" cy="238281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DAD7205-829E-41A5-B18C-AF1580B967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3929" y="3956444"/>
            <a:ext cx="5550071" cy="251381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687285-47D5-4A30-8B4D-88C99CE48F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80" y="5608637"/>
            <a:ext cx="2328262" cy="5703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Групувати 6">
            <a:extLst>
              <a:ext uri="{FF2B5EF4-FFF2-40B4-BE49-F238E27FC236}">
                <a16:creationId xmlns:a16="http://schemas.microsoft.com/office/drawing/2014/main" id="{5E83F05A-5862-4E89-AA1F-A0D5240F2837}"/>
              </a:ext>
            </a:extLst>
          </p:cNvPr>
          <p:cNvGrpSpPr>
            <a:grpSpLocks/>
          </p:cNvGrpSpPr>
          <p:nvPr/>
        </p:nvGrpSpPr>
        <p:grpSpPr bwMode="auto">
          <a:xfrm>
            <a:off x="0" y="30163"/>
            <a:ext cx="9144000" cy="1600200"/>
            <a:chOff x="0" y="0"/>
            <a:chExt cx="9144000" cy="1600248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D491C400-76FA-44C1-B08C-070B7FCB1657}"/>
                </a:ext>
              </a:extLst>
            </p:cNvPr>
            <p:cNvSpPr/>
            <p:nvPr/>
          </p:nvSpPr>
          <p:spPr>
            <a:xfrm>
              <a:off x="0" y="0"/>
              <a:ext cx="9144000" cy="1219237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>
                <a:defRPr/>
              </a:pPr>
              <a:r>
                <a:rPr lang="uk-UA" altLang="en-US" sz="3200" b="1">
                  <a:solidFill>
                    <a:srgbClr val="006600"/>
                  </a:solidFill>
                  <a:latin typeface="Book Antiqua" panose="02040602050305030304" pitchFamily="18" charset="0"/>
                  <a:ea typeface="黑体" charset="-122"/>
                </a:rPr>
                <a:t>1.2 </a:t>
              </a:r>
              <a:r>
                <a:rPr lang="uk-UA" altLang="en-US" sz="3200" b="1">
                  <a:solidFill>
                    <a:srgbClr val="1F4E79"/>
                  </a:solidFill>
                  <a:latin typeface="Times New Roman" panose="02020603050405020304" pitchFamily="18" charset="0"/>
                  <a:cs typeface="Calibri" panose="020F0502020204030204" pitchFamily="34" charset="0"/>
                </a:rPr>
                <a:t>Створення освітнього середовища, вільного від будь-яких форм насильства та дискримінації</a:t>
              </a:r>
              <a:endParaRPr lang="uk-UA" altLang="en-US" sz="3200" b="1">
                <a:solidFill>
                  <a:srgbClr val="006600"/>
                </a:solidFill>
                <a:latin typeface="Book Antiqua" panose="02040602050305030304" pitchFamily="18" charset="0"/>
                <a:ea typeface="黑体" charset="-122"/>
              </a:endParaRP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297D3743-3847-47AA-9A26-35E5674ED077}"/>
                </a:ext>
              </a:extLst>
            </p:cNvPr>
            <p:cNvSpPr/>
            <p:nvPr/>
          </p:nvSpPr>
          <p:spPr>
            <a:xfrm>
              <a:off x="0" y="1219237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sp>
        <p:nvSpPr>
          <p:cNvPr id="20483" name="TextBox 8">
            <a:extLst>
              <a:ext uri="{FF2B5EF4-FFF2-40B4-BE49-F238E27FC236}">
                <a16:creationId xmlns:a16="http://schemas.microsoft.com/office/drawing/2014/main" id="{23613E78-71AB-4AD5-A5EF-D122947B93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75" y="1644650"/>
            <a:ext cx="87566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Критерій 1.2.2. Правила поведінки учасників освітнього процесу в закладі освіти </a:t>
            </a:r>
          </a:p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забезпечують дотримання етичних норм, повагу до гідності, прав і свобод людини</a:t>
            </a:r>
            <a:endParaRPr lang="en-US" altLang="en-US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687285-47D5-4A30-8B4D-88C99CE48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5738" y="2847514"/>
            <a:ext cx="2328262" cy="57037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0F8C16-2C2E-41B9-B71D-9475AC8ED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75" y="2344737"/>
            <a:ext cx="5731201" cy="240819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1667111-DF41-4684-8C4E-B85284FFD9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17" r="6872"/>
          <a:stretch/>
        </p:blipFill>
        <p:spPr>
          <a:xfrm>
            <a:off x="3141179" y="3942888"/>
            <a:ext cx="5953983" cy="282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77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B0F213-4A87-4309-BB1E-B1BE925115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54"/>
          <a:stretch/>
        </p:blipFill>
        <p:spPr>
          <a:xfrm>
            <a:off x="137431" y="1757627"/>
            <a:ext cx="5666254" cy="2450839"/>
          </a:xfrm>
          <a:prstGeom prst="rect">
            <a:avLst/>
          </a:prstGeom>
        </p:spPr>
      </p:pic>
      <p:grpSp>
        <p:nvGrpSpPr>
          <p:cNvPr id="20482" name="Групувати 6">
            <a:extLst>
              <a:ext uri="{FF2B5EF4-FFF2-40B4-BE49-F238E27FC236}">
                <a16:creationId xmlns:a16="http://schemas.microsoft.com/office/drawing/2014/main" id="{5E83F05A-5862-4E89-AA1F-A0D5240F2837}"/>
              </a:ext>
            </a:extLst>
          </p:cNvPr>
          <p:cNvGrpSpPr>
            <a:grpSpLocks/>
          </p:cNvGrpSpPr>
          <p:nvPr/>
        </p:nvGrpSpPr>
        <p:grpSpPr bwMode="auto">
          <a:xfrm>
            <a:off x="0" y="30163"/>
            <a:ext cx="9144000" cy="1253469"/>
            <a:chOff x="0" y="0"/>
            <a:chExt cx="9144000" cy="1253507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D491C400-76FA-44C1-B08C-070B7FCB1657}"/>
                </a:ext>
              </a:extLst>
            </p:cNvPr>
            <p:cNvSpPr/>
            <p:nvPr/>
          </p:nvSpPr>
          <p:spPr>
            <a:xfrm>
              <a:off x="0" y="0"/>
              <a:ext cx="9144000" cy="862039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>
                <a:defRPr/>
              </a:pPr>
              <a:r>
                <a:rPr lang="uk-UA" altLang="en-US" sz="3200" b="1" dirty="0">
                  <a:solidFill>
                    <a:srgbClr val="006600"/>
                  </a:solidFill>
                  <a:latin typeface="Book Antiqua" panose="02040602050305030304" pitchFamily="18" charset="0"/>
                  <a:ea typeface="黑体" charset="-122"/>
                </a:rPr>
                <a:t>1.2 </a:t>
              </a:r>
              <a:r>
                <a:rPr lang="uk-UA" altLang="en-US" sz="3200" b="1" dirty="0">
                  <a:solidFill>
                    <a:srgbClr val="1F4E79"/>
                  </a:solidFill>
                  <a:latin typeface="Times New Roman" panose="02020603050405020304" pitchFamily="18" charset="0"/>
                  <a:cs typeface="Calibri" panose="020F0502020204030204" pitchFamily="34" charset="0"/>
                </a:rPr>
                <a:t>Створення освітнього середовища, вільного від будь-яких форм насильства та дискримінації</a:t>
              </a:r>
              <a:endParaRPr lang="uk-UA" altLang="en-US" sz="3200" b="1" dirty="0">
                <a:solidFill>
                  <a:srgbClr val="006600"/>
                </a:solidFill>
                <a:latin typeface="Book Antiqua" panose="02040602050305030304" pitchFamily="18" charset="0"/>
                <a:ea typeface="黑体" charset="-122"/>
              </a:endParaRP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297D3743-3847-47AA-9A26-35E5674ED077}"/>
                </a:ext>
              </a:extLst>
            </p:cNvPr>
            <p:cNvSpPr/>
            <p:nvPr/>
          </p:nvSpPr>
          <p:spPr>
            <a:xfrm>
              <a:off x="0" y="872496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sp>
        <p:nvSpPr>
          <p:cNvPr id="20483" name="TextBox 8">
            <a:extLst>
              <a:ext uri="{FF2B5EF4-FFF2-40B4-BE49-F238E27FC236}">
                <a16:creationId xmlns:a16="http://schemas.microsoft.com/office/drawing/2014/main" id="{23613E78-71AB-4AD5-A5EF-D122947B93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675" y="1245879"/>
            <a:ext cx="87566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Критерій 1.2.2. Правила поведінки учасників освітнього процесу в закладі освіти </a:t>
            </a:r>
          </a:p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забезпечують дотримання етичних норм, повагу до гідності, прав і свобод людини</a:t>
            </a:r>
            <a:endParaRPr lang="en-US" alt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D67433-AF14-4FB6-A3C8-6800AB0799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7379" y="2324622"/>
            <a:ext cx="2292295" cy="6584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E3C2AC7-37C7-4456-B1EC-4B77105FC2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0276" y="2376193"/>
            <a:ext cx="1731414" cy="49381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9C3FBB-8B2F-42F2-B2F8-2484B4235B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0852" y="3375990"/>
            <a:ext cx="6399230" cy="317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89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Групувати 6">
            <a:extLst>
              <a:ext uri="{FF2B5EF4-FFF2-40B4-BE49-F238E27FC236}">
                <a16:creationId xmlns:a16="http://schemas.microsoft.com/office/drawing/2014/main" id="{1139DC45-F96F-43AA-B6B3-8649049D8914}"/>
              </a:ext>
            </a:extLst>
          </p:cNvPr>
          <p:cNvGrpSpPr>
            <a:grpSpLocks/>
          </p:cNvGrpSpPr>
          <p:nvPr/>
        </p:nvGrpSpPr>
        <p:grpSpPr bwMode="auto">
          <a:xfrm>
            <a:off x="0" y="-6350"/>
            <a:ext cx="9144000" cy="1600200"/>
            <a:chOff x="0" y="0"/>
            <a:chExt cx="9144000" cy="1600248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E8408A32-84D4-4FFC-AC1B-9B56C27C0A62}"/>
                </a:ext>
              </a:extLst>
            </p:cNvPr>
            <p:cNvSpPr/>
            <p:nvPr/>
          </p:nvSpPr>
          <p:spPr>
            <a:xfrm>
              <a:off x="0" y="0"/>
              <a:ext cx="9144000" cy="1219237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uk-UA" sz="3200" b="1" dirty="0">
                  <a:solidFill>
                    <a:srgbClr val="006600"/>
                  </a:solidFill>
                  <a:latin typeface="Book Antiqua" pitchFamily="18" charset="0"/>
                </a:rPr>
                <a:t>Оцінювання освітнього середовища</a:t>
              </a: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C7222816-8909-4D71-BA6D-CFFCC16D0E80}"/>
                </a:ext>
              </a:extLst>
            </p:cNvPr>
            <p:cNvSpPr/>
            <p:nvPr/>
          </p:nvSpPr>
          <p:spPr>
            <a:xfrm>
              <a:off x="0" y="1219237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sp>
        <p:nvSpPr>
          <p:cNvPr id="4099" name="Oval 30">
            <a:extLst>
              <a:ext uri="{FF2B5EF4-FFF2-40B4-BE49-F238E27FC236}">
                <a16:creationId xmlns:a16="http://schemas.microsoft.com/office/drawing/2014/main" id="{7E451596-3407-4D42-99BE-03955E770D96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60663" y="2455863"/>
            <a:ext cx="3743325" cy="3743325"/>
          </a:xfrm>
          <a:prstGeom prst="ellipse">
            <a:avLst/>
          </a:prstGeom>
          <a:gradFill rotWithShape="1">
            <a:gsLst>
              <a:gs pos="0">
                <a:srgbClr val="99FF66"/>
              </a:gs>
              <a:gs pos="14999">
                <a:srgbClr val="7D8496"/>
              </a:gs>
              <a:gs pos="53000">
                <a:srgbClr val="E6E6E6"/>
              </a:gs>
              <a:gs pos="67999">
                <a:srgbClr val="7D8496"/>
              </a:gs>
              <a:gs pos="92999">
                <a:srgbClr val="E6E6E6"/>
              </a:gs>
              <a:gs pos="100000">
                <a:srgbClr val="FFFFFF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en-US" sz="1800">
              <a:ea typeface="宋体" panose="02010600030101010101" pitchFamily="2" charset="-122"/>
            </a:endParaRPr>
          </a:p>
        </p:txBody>
      </p:sp>
      <p:sp>
        <p:nvSpPr>
          <p:cNvPr id="4100" name="Oval 31">
            <a:extLst>
              <a:ext uri="{FF2B5EF4-FFF2-40B4-BE49-F238E27FC236}">
                <a16:creationId xmlns:a16="http://schemas.microsoft.com/office/drawing/2014/main" id="{0B5FD585-4C7B-400E-BFDF-56F3F8BC67A5}"/>
              </a:ext>
            </a:extLst>
          </p:cNvPr>
          <p:cNvSpPr>
            <a:spLocks noChangeArrowheads="1"/>
          </p:cNvSpPr>
          <p:nvPr/>
        </p:nvSpPr>
        <p:spPr bwMode="gray">
          <a:xfrm>
            <a:off x="3254375" y="2935288"/>
            <a:ext cx="2749550" cy="2746375"/>
          </a:xfrm>
          <a:prstGeom prst="ellipse">
            <a:avLst/>
          </a:prstGeom>
          <a:gradFill rotWithShape="1">
            <a:gsLst>
              <a:gs pos="0">
                <a:srgbClr val="A1A1A1"/>
              </a:gs>
              <a:gs pos="50000">
                <a:srgbClr val="FFFFFF"/>
              </a:gs>
              <a:gs pos="100000">
                <a:srgbClr val="A1A1A1"/>
              </a:gs>
            </a:gsLst>
            <a:lin ang="2700000" scaled="1"/>
          </a:gra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en-US" sz="1800">
              <a:ea typeface="宋体" panose="02010600030101010101" pitchFamily="2" charset="-122"/>
            </a:endParaRPr>
          </a:p>
        </p:txBody>
      </p:sp>
      <p:sp>
        <p:nvSpPr>
          <p:cNvPr id="11" name="Text Box 32">
            <a:extLst>
              <a:ext uri="{FF2B5EF4-FFF2-40B4-BE49-F238E27FC236}">
                <a16:creationId xmlns:a16="http://schemas.microsoft.com/office/drawing/2014/main" id="{2C70A3A3-2366-47C2-8F1D-197B8F9ADC7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429000" y="3960813"/>
            <a:ext cx="2438400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t>ВИМОГИ</a:t>
            </a:r>
            <a:endParaRPr lang="en-US" sz="32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</a:endParaRPr>
          </a:p>
        </p:txBody>
      </p:sp>
      <p:grpSp>
        <p:nvGrpSpPr>
          <p:cNvPr id="4102" name="Group 57">
            <a:extLst>
              <a:ext uri="{FF2B5EF4-FFF2-40B4-BE49-F238E27FC236}">
                <a16:creationId xmlns:a16="http://schemas.microsoft.com/office/drawing/2014/main" id="{5E5F3FB1-37C2-4EF9-9BAD-D167D3ACA579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1981200"/>
            <a:ext cx="1466850" cy="1447800"/>
            <a:chOff x="708" y="2203"/>
            <a:chExt cx="751" cy="741"/>
          </a:xfrm>
        </p:grpSpPr>
        <p:sp>
          <p:nvSpPr>
            <p:cNvPr id="13" name="Oval 58">
              <a:extLst>
                <a:ext uri="{FF2B5EF4-FFF2-40B4-BE49-F238E27FC236}">
                  <a16:creationId xmlns:a16="http://schemas.microsoft.com/office/drawing/2014/main" id="{D9F1072D-6830-484A-A224-95E44F3CA9B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28" y="2235"/>
              <a:ext cx="716" cy="709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31765"/>
                    <a:invGamma/>
                  </a:schemeClr>
                </a:gs>
              </a:gsLst>
              <a:lin ang="5400000" scaled="1"/>
            </a:gradFill>
            <a:ln w="38100" algn="ctr">
              <a:solidFill>
                <a:srgbClr val="F8F8F8">
                  <a:alpha val="80000"/>
                </a:srgb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pic>
          <p:nvPicPr>
            <p:cNvPr id="4116" name="Picture 59" descr="cir_lighteffect0">
              <a:extLst>
                <a:ext uri="{FF2B5EF4-FFF2-40B4-BE49-F238E27FC236}">
                  <a16:creationId xmlns:a16="http://schemas.microsoft.com/office/drawing/2014/main" id="{E697CB10-15A6-4FCC-A1A1-15791EB256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lum bright="18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708" y="2203"/>
              <a:ext cx="751" cy="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03" name="Rectangle 60">
            <a:extLst>
              <a:ext uri="{FF2B5EF4-FFF2-40B4-BE49-F238E27FC236}">
                <a16:creationId xmlns:a16="http://schemas.microsoft.com/office/drawing/2014/main" id="{7906D536-F0EE-4EA8-90A1-F323547C9D07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86200" y="2362200"/>
            <a:ext cx="15001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en-US" sz="3600" b="1">
                <a:solidFill>
                  <a:srgbClr val="006600"/>
                </a:solidFill>
                <a:latin typeface="Book Antiqua" panose="02040602050305030304" pitchFamily="18" charset="0"/>
                <a:ea typeface="宋体" panose="02010600030101010101" pitchFamily="2" charset="-122"/>
              </a:rPr>
              <a:t>1.1</a:t>
            </a:r>
            <a:endParaRPr lang="en-US" altLang="en-US" sz="3600" b="1">
              <a:solidFill>
                <a:srgbClr val="006600"/>
              </a:solidFill>
              <a:latin typeface="Book Antiqua" panose="02040602050305030304" pitchFamily="18" charset="0"/>
              <a:ea typeface="宋体" panose="02010600030101010101" pitchFamily="2" charset="-122"/>
            </a:endParaRPr>
          </a:p>
        </p:txBody>
      </p:sp>
      <p:grpSp>
        <p:nvGrpSpPr>
          <p:cNvPr id="4104" name="Group 61">
            <a:extLst>
              <a:ext uri="{FF2B5EF4-FFF2-40B4-BE49-F238E27FC236}">
                <a16:creationId xmlns:a16="http://schemas.microsoft.com/office/drawing/2014/main" id="{431FFAC4-88A2-4DA1-9418-1961E79B5226}"/>
              </a:ext>
            </a:extLst>
          </p:cNvPr>
          <p:cNvGrpSpPr>
            <a:grpSpLocks/>
          </p:cNvGrpSpPr>
          <p:nvPr/>
        </p:nvGrpSpPr>
        <p:grpSpPr bwMode="auto">
          <a:xfrm>
            <a:off x="2459038" y="4395788"/>
            <a:ext cx="1466850" cy="1447800"/>
            <a:chOff x="708" y="2203"/>
            <a:chExt cx="751" cy="741"/>
          </a:xfrm>
        </p:grpSpPr>
        <p:sp>
          <p:nvSpPr>
            <p:cNvPr id="17" name="Oval 62">
              <a:extLst>
                <a:ext uri="{FF2B5EF4-FFF2-40B4-BE49-F238E27FC236}">
                  <a16:creationId xmlns:a16="http://schemas.microsoft.com/office/drawing/2014/main" id="{1BF88C6A-9FE2-4C7A-A89F-CEC8FC9999D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28" y="2235"/>
              <a:ext cx="716" cy="709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31765"/>
                    <a:invGamma/>
                  </a:schemeClr>
                </a:gs>
              </a:gsLst>
              <a:lin ang="5400000" scaled="1"/>
            </a:gradFill>
            <a:ln w="38100" algn="ctr">
              <a:solidFill>
                <a:srgbClr val="F8F8F8">
                  <a:alpha val="80000"/>
                </a:srgb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pic>
          <p:nvPicPr>
            <p:cNvPr id="4114" name="Picture 63" descr="cir_lighteffect0">
              <a:extLst>
                <a:ext uri="{FF2B5EF4-FFF2-40B4-BE49-F238E27FC236}">
                  <a16:creationId xmlns:a16="http://schemas.microsoft.com/office/drawing/2014/main" id="{EE4F8317-F844-4C68-90AE-FF91A49030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lum bright="18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708" y="2203"/>
              <a:ext cx="751" cy="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05" name="Rectangle 64">
            <a:extLst>
              <a:ext uri="{FF2B5EF4-FFF2-40B4-BE49-F238E27FC236}">
                <a16:creationId xmlns:a16="http://schemas.microsoft.com/office/drawing/2014/main" id="{F2F61640-6AFA-4090-80D7-1282BC8DC41A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86000" y="4800600"/>
            <a:ext cx="17208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en-US" sz="3600" b="1">
                <a:solidFill>
                  <a:schemeClr val="bg1"/>
                </a:solidFill>
                <a:ea typeface="宋体" panose="02010600030101010101" pitchFamily="2" charset="-122"/>
              </a:rPr>
              <a:t>1.3</a:t>
            </a:r>
            <a:endParaRPr lang="en-US" altLang="en-US" sz="3600" b="1">
              <a:solidFill>
                <a:schemeClr val="bg1"/>
              </a:solidFill>
              <a:ea typeface="宋体" panose="02010600030101010101" pitchFamily="2" charset="-122"/>
            </a:endParaRPr>
          </a:p>
        </p:txBody>
      </p:sp>
      <p:grpSp>
        <p:nvGrpSpPr>
          <p:cNvPr id="4106" name="Group 68">
            <a:extLst>
              <a:ext uri="{FF2B5EF4-FFF2-40B4-BE49-F238E27FC236}">
                <a16:creationId xmlns:a16="http://schemas.microsoft.com/office/drawing/2014/main" id="{EB44F906-338C-4531-BBF8-0942FD60FCC1}"/>
              </a:ext>
            </a:extLst>
          </p:cNvPr>
          <p:cNvGrpSpPr>
            <a:grpSpLocks/>
          </p:cNvGrpSpPr>
          <p:nvPr/>
        </p:nvGrpSpPr>
        <p:grpSpPr bwMode="auto">
          <a:xfrm>
            <a:off x="5202238" y="4395788"/>
            <a:ext cx="1466850" cy="1447800"/>
            <a:chOff x="708" y="2203"/>
            <a:chExt cx="751" cy="741"/>
          </a:xfrm>
        </p:grpSpPr>
        <p:sp>
          <p:nvSpPr>
            <p:cNvPr id="21" name="Oval 69">
              <a:extLst>
                <a:ext uri="{FF2B5EF4-FFF2-40B4-BE49-F238E27FC236}">
                  <a16:creationId xmlns:a16="http://schemas.microsoft.com/office/drawing/2014/main" id="{9D66C19A-1EC1-44AF-8AD2-F45240517F2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728" y="2235"/>
              <a:ext cx="716" cy="7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31765"/>
                    <a:invGamma/>
                  </a:schemeClr>
                </a:gs>
              </a:gsLst>
              <a:lin ang="5400000" scaled="1"/>
            </a:gradFill>
            <a:ln w="38100" algn="ctr">
              <a:solidFill>
                <a:srgbClr val="F8F8F8">
                  <a:alpha val="80000"/>
                </a:srgb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pic>
          <p:nvPicPr>
            <p:cNvPr id="4112" name="Picture 70" descr="cir_lighteffect0">
              <a:extLst>
                <a:ext uri="{FF2B5EF4-FFF2-40B4-BE49-F238E27FC236}">
                  <a16:creationId xmlns:a16="http://schemas.microsoft.com/office/drawing/2014/main" id="{A7A748DC-0581-4790-885B-CBCC7A2562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lum bright="18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708" y="2203"/>
              <a:ext cx="751" cy="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07" name="Rectangle 71">
            <a:extLst>
              <a:ext uri="{FF2B5EF4-FFF2-40B4-BE49-F238E27FC236}">
                <a16:creationId xmlns:a16="http://schemas.microsoft.com/office/drawing/2014/main" id="{6C270E5F-E33D-442D-B15D-6106FA387382}"/>
              </a:ext>
            </a:extLst>
          </p:cNvPr>
          <p:cNvSpPr>
            <a:spLocks noChangeArrowheads="1"/>
          </p:cNvSpPr>
          <p:nvPr/>
        </p:nvSpPr>
        <p:spPr bwMode="gray">
          <a:xfrm>
            <a:off x="5181600" y="4764088"/>
            <a:ext cx="15621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en-US" sz="3600" b="1">
                <a:solidFill>
                  <a:srgbClr val="C00000"/>
                </a:solidFill>
                <a:latin typeface="Book Antiqua" panose="02040602050305030304" pitchFamily="18" charset="0"/>
                <a:ea typeface="宋体" panose="02010600030101010101" pitchFamily="2" charset="-122"/>
              </a:rPr>
              <a:t>1.2</a:t>
            </a:r>
            <a:endParaRPr lang="en-US" altLang="en-US" sz="3600" b="1">
              <a:solidFill>
                <a:srgbClr val="C00000"/>
              </a:solidFill>
              <a:latin typeface="Book Antiqua" panose="02040602050305030304" pitchFamily="18" charset="0"/>
              <a:ea typeface="宋体" panose="02010600030101010101" pitchFamily="2" charset="-122"/>
            </a:endParaRPr>
          </a:p>
        </p:txBody>
      </p:sp>
      <p:sp>
        <p:nvSpPr>
          <p:cNvPr id="4108" name="Text Box 33">
            <a:extLst>
              <a:ext uri="{FF2B5EF4-FFF2-40B4-BE49-F238E27FC236}">
                <a16:creationId xmlns:a16="http://schemas.microsoft.com/office/drawing/2014/main" id="{81D35F41-5FE5-4BA0-9C87-69E26BA57AC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371600" y="1752600"/>
            <a:ext cx="26336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 eaLnBrk="1">
              <a:spcBef>
                <a:spcPct val="0"/>
              </a:spcBef>
              <a:buFontTx/>
              <a:buNone/>
            </a:pPr>
            <a:r>
              <a:rPr lang="uk-UA" altLang="en-US" sz="1800" b="1">
                <a:solidFill>
                  <a:srgbClr val="006600"/>
                </a:solidFill>
                <a:latin typeface="Book Antiqua" panose="02040602050305030304" pitchFamily="18" charset="0"/>
                <a:ea typeface="宋体" panose="02010600030101010101" pitchFamily="2" charset="-122"/>
              </a:rPr>
              <a:t>Забезпечення комфортних та безпечних умов навчання та праці</a:t>
            </a:r>
          </a:p>
        </p:txBody>
      </p:sp>
      <p:sp>
        <p:nvSpPr>
          <p:cNvPr id="4109" name="Text Box 35">
            <a:extLst>
              <a:ext uri="{FF2B5EF4-FFF2-40B4-BE49-F238E27FC236}">
                <a16:creationId xmlns:a16="http://schemas.microsoft.com/office/drawing/2014/main" id="{7B7C291E-996B-4612-B506-035E8C35A2F1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370638" y="4110038"/>
            <a:ext cx="28194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 eaLnBrk="1">
              <a:spcBef>
                <a:spcPct val="0"/>
              </a:spcBef>
              <a:buFontTx/>
              <a:buNone/>
            </a:pPr>
            <a:r>
              <a:rPr lang="uk-UA" altLang="en-US" sz="1800" b="1">
                <a:solidFill>
                  <a:srgbClr val="0000CC"/>
                </a:solidFill>
                <a:latin typeface="Book Antiqua" panose="02040602050305030304" pitchFamily="18" charset="0"/>
                <a:ea typeface="宋体" panose="02010600030101010101" pitchFamily="2" charset="-122"/>
              </a:rPr>
              <a:t>Створення освітнього середовища, вільного від будь-яких форм насильства та дискримінації</a:t>
            </a:r>
          </a:p>
        </p:txBody>
      </p:sp>
      <p:pic>
        <p:nvPicPr>
          <p:cNvPr id="4110" name="Рисунок 25">
            <a:extLst>
              <a:ext uri="{FF2B5EF4-FFF2-40B4-BE49-F238E27FC236}">
                <a16:creationId xmlns:a16="http://schemas.microsoft.com/office/drawing/2014/main" id="{3C75D8CA-8FE4-462B-9D43-595762173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3" y="4510088"/>
            <a:ext cx="2406650" cy="168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1" name="Групувати 6">
            <a:extLst>
              <a:ext uri="{FF2B5EF4-FFF2-40B4-BE49-F238E27FC236}">
                <a16:creationId xmlns:a16="http://schemas.microsoft.com/office/drawing/2014/main" id="{5345195B-3009-447E-9575-D0710CA1A6C6}"/>
              </a:ext>
            </a:extLst>
          </p:cNvPr>
          <p:cNvGrpSpPr>
            <a:grpSpLocks/>
          </p:cNvGrpSpPr>
          <p:nvPr/>
        </p:nvGrpSpPr>
        <p:grpSpPr bwMode="auto">
          <a:xfrm>
            <a:off x="0" y="30163"/>
            <a:ext cx="9153945" cy="1374783"/>
            <a:chOff x="0" y="0"/>
            <a:chExt cx="9153945" cy="1374824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084CA738-DF80-403E-BEF7-CBEFD8D31B19}"/>
                </a:ext>
              </a:extLst>
            </p:cNvPr>
            <p:cNvSpPr/>
            <p:nvPr/>
          </p:nvSpPr>
          <p:spPr>
            <a:xfrm>
              <a:off x="0" y="0"/>
              <a:ext cx="9144000" cy="960530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>
                <a:defRPr/>
              </a:pPr>
              <a:r>
                <a:rPr lang="uk-UA" altLang="en-US" sz="3200" b="1" dirty="0">
                  <a:solidFill>
                    <a:srgbClr val="006600"/>
                  </a:solidFill>
                  <a:latin typeface="Book Antiqua" panose="02040602050305030304" pitchFamily="18" charset="0"/>
                  <a:ea typeface="黑体" charset="-122"/>
                </a:rPr>
                <a:t>1.2 </a:t>
              </a:r>
              <a:r>
                <a:rPr lang="uk-UA" altLang="en-US" sz="3200" b="1" dirty="0">
                  <a:solidFill>
                    <a:srgbClr val="1F4E79"/>
                  </a:solidFill>
                  <a:latin typeface="Times New Roman" panose="02020603050405020304" pitchFamily="18" charset="0"/>
                  <a:cs typeface="Calibri" panose="020F0502020204030204" pitchFamily="34" charset="0"/>
                </a:rPr>
                <a:t>Створення освітнього середовища, вільного від будь-яких форм насильства та дискримінації</a:t>
              </a:r>
              <a:endParaRPr lang="uk-UA" altLang="en-US" sz="3200" b="1" dirty="0">
                <a:solidFill>
                  <a:srgbClr val="006600"/>
                </a:solidFill>
                <a:latin typeface="Book Antiqua" panose="02040602050305030304" pitchFamily="18" charset="0"/>
                <a:ea typeface="黑体" charset="-122"/>
              </a:endParaRP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D0B21FA8-2501-4DAF-AA2D-3EA9A3E0BA6F}"/>
                </a:ext>
              </a:extLst>
            </p:cNvPr>
            <p:cNvSpPr/>
            <p:nvPr/>
          </p:nvSpPr>
          <p:spPr>
            <a:xfrm>
              <a:off x="9945" y="993813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sp>
        <p:nvSpPr>
          <p:cNvPr id="22532" name="TextBox 8">
            <a:extLst>
              <a:ext uri="{FF2B5EF4-FFF2-40B4-BE49-F238E27FC236}">
                <a16:creationId xmlns:a16="http://schemas.microsoft.com/office/drawing/2014/main" id="{77DC43EB-3E68-49D5-B6ED-3FAF594F5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251" y="1386087"/>
            <a:ext cx="8307387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Критерій 1.2.3. Керівник та заступники керівника закладу освіти,  педагогічні </a:t>
            </a:r>
          </a:p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працівники протидіють </a:t>
            </a:r>
            <a:r>
              <a:rPr lang="uk-UA" altLang="en-US" sz="1800" b="1" i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булінгу</a:t>
            </a: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, іншому насильству, дотримуються порядку</a:t>
            </a:r>
          </a:p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 реагування на їх прояви</a:t>
            </a:r>
            <a:endParaRPr lang="en-US" alt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AA77809-8E52-493B-98B7-B6965D5EEF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756"/>
          <a:stretch/>
        </p:blipFill>
        <p:spPr>
          <a:xfrm>
            <a:off x="209956" y="2305266"/>
            <a:ext cx="5257782" cy="23693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A6424D-57BE-4CCB-B4EE-8BEEC29554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464" y="2355478"/>
            <a:ext cx="2395936" cy="58526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2BAE56-E6E8-45EB-B9F3-56BF2DFF0C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7719" y="2409032"/>
            <a:ext cx="2237426" cy="4938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8F2AF7D-4AB5-4286-B38D-71626EABAF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97" r="3335"/>
          <a:stretch/>
        </p:blipFill>
        <p:spPr>
          <a:xfrm>
            <a:off x="3676262" y="4038584"/>
            <a:ext cx="5257782" cy="252351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23D5D21-A7E9-4B58-A4CE-5464537B36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3967" y="5860560"/>
            <a:ext cx="2292295" cy="6584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1D44DDF-27B2-40F5-9264-2E562582DC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4542" y="5950012"/>
            <a:ext cx="1731414" cy="4938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5" name="Групувати 6">
            <a:extLst>
              <a:ext uri="{FF2B5EF4-FFF2-40B4-BE49-F238E27FC236}">
                <a16:creationId xmlns:a16="http://schemas.microsoft.com/office/drawing/2014/main" id="{731FECE6-2693-4C60-AA66-FD4A68F83E05}"/>
              </a:ext>
            </a:extLst>
          </p:cNvPr>
          <p:cNvGrpSpPr>
            <a:grpSpLocks/>
          </p:cNvGrpSpPr>
          <p:nvPr/>
        </p:nvGrpSpPr>
        <p:grpSpPr bwMode="auto">
          <a:xfrm>
            <a:off x="0" y="30163"/>
            <a:ext cx="9144000" cy="1359446"/>
            <a:chOff x="0" y="0"/>
            <a:chExt cx="9144000" cy="1359487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167773C0-D474-4570-BC86-9BCE1CCE65C5}"/>
                </a:ext>
              </a:extLst>
            </p:cNvPr>
            <p:cNvSpPr/>
            <p:nvPr/>
          </p:nvSpPr>
          <p:spPr>
            <a:xfrm>
              <a:off x="0" y="0"/>
              <a:ext cx="9144000" cy="960530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>
                <a:defRPr/>
              </a:pPr>
              <a:r>
                <a:rPr lang="uk-UA" altLang="en-US" sz="3200" b="1" dirty="0">
                  <a:solidFill>
                    <a:srgbClr val="006600"/>
                  </a:solidFill>
                  <a:latin typeface="Book Antiqua" panose="02040602050305030304" pitchFamily="18" charset="0"/>
                  <a:ea typeface="黑体" charset="-122"/>
                </a:rPr>
                <a:t>1.2 </a:t>
              </a:r>
              <a:r>
                <a:rPr lang="uk-UA" altLang="en-US" sz="3200" b="1" dirty="0">
                  <a:solidFill>
                    <a:srgbClr val="1F4E79"/>
                  </a:solidFill>
                  <a:latin typeface="Times New Roman" panose="02020603050405020304" pitchFamily="18" charset="0"/>
                  <a:cs typeface="Calibri" panose="020F0502020204030204" pitchFamily="34" charset="0"/>
                </a:rPr>
                <a:t>Створення освітнього середовища, вільного від будь-яких форм насильства та дискримінації</a:t>
              </a:r>
              <a:endParaRPr lang="uk-UA" altLang="en-US" sz="3200" b="1" dirty="0">
                <a:solidFill>
                  <a:srgbClr val="006600"/>
                </a:solidFill>
                <a:latin typeface="Book Antiqua" panose="02040602050305030304" pitchFamily="18" charset="0"/>
                <a:ea typeface="黑体" charset="-122"/>
              </a:endParaRP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0E470775-19CE-4FD8-9D4E-251894D99880}"/>
                </a:ext>
              </a:extLst>
            </p:cNvPr>
            <p:cNvSpPr/>
            <p:nvPr/>
          </p:nvSpPr>
          <p:spPr>
            <a:xfrm>
              <a:off x="0" y="978476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sp>
        <p:nvSpPr>
          <p:cNvPr id="23556" name="TextBox 8">
            <a:extLst>
              <a:ext uri="{FF2B5EF4-FFF2-40B4-BE49-F238E27FC236}">
                <a16:creationId xmlns:a16="http://schemas.microsoft.com/office/drawing/2014/main" id="{3B698B6A-41DE-4B82-ADF4-6DE0AD6B1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323" y="1346746"/>
            <a:ext cx="9143999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Критерій 1.2.3. Керівник та заступники керівника закладу освіти,  педагогічні </a:t>
            </a:r>
          </a:p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працівники протидіють </a:t>
            </a:r>
            <a:r>
              <a:rPr lang="uk-UA" altLang="en-US" sz="1800" b="1" i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булінгу</a:t>
            </a: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, іншому насильству, дотримуються порядку</a:t>
            </a:r>
          </a:p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 реагування на їх прояви</a:t>
            </a:r>
            <a:endParaRPr lang="en-US" alt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4502923-DEDA-4C83-A651-A51111D282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18" b="9478"/>
          <a:stretch/>
        </p:blipFill>
        <p:spPr>
          <a:xfrm>
            <a:off x="152516" y="2308783"/>
            <a:ext cx="5638652" cy="287801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8FC9D6-A510-402C-9246-487EBBFACF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8" t="5130" r="1668" b="8950"/>
          <a:stretch/>
        </p:blipFill>
        <p:spPr>
          <a:xfrm>
            <a:off x="3515133" y="4320094"/>
            <a:ext cx="5410058" cy="250774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41FCA9-DC5E-437A-9DB4-31ACD4C64A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0162" y="2769672"/>
            <a:ext cx="2292295" cy="6584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58BEA8-C1E0-4469-BD78-FD13322EC0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0602" y="2830138"/>
            <a:ext cx="1731414" cy="4938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9" name="Групувати 6">
            <a:extLst>
              <a:ext uri="{FF2B5EF4-FFF2-40B4-BE49-F238E27FC236}">
                <a16:creationId xmlns:a16="http://schemas.microsoft.com/office/drawing/2014/main" id="{EED6E81D-9539-4862-AE4B-13E7A6266C48}"/>
              </a:ext>
            </a:extLst>
          </p:cNvPr>
          <p:cNvGrpSpPr>
            <a:grpSpLocks/>
          </p:cNvGrpSpPr>
          <p:nvPr/>
        </p:nvGrpSpPr>
        <p:grpSpPr bwMode="auto">
          <a:xfrm>
            <a:off x="0" y="30163"/>
            <a:ext cx="9144000" cy="1355973"/>
            <a:chOff x="0" y="0"/>
            <a:chExt cx="9144000" cy="1356014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D47DB940-3672-48C6-A201-B2FA77002596}"/>
                </a:ext>
              </a:extLst>
            </p:cNvPr>
            <p:cNvSpPr/>
            <p:nvPr/>
          </p:nvSpPr>
          <p:spPr>
            <a:xfrm>
              <a:off x="0" y="0"/>
              <a:ext cx="9144000" cy="884330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>
                <a:defRPr/>
              </a:pPr>
              <a:r>
                <a:rPr lang="uk-UA" altLang="en-US" sz="3200" b="1" dirty="0">
                  <a:solidFill>
                    <a:srgbClr val="006600"/>
                  </a:solidFill>
                  <a:latin typeface="Book Antiqua" panose="02040602050305030304" pitchFamily="18" charset="0"/>
                  <a:ea typeface="黑体" charset="-122"/>
                </a:rPr>
                <a:t>1.2 </a:t>
              </a:r>
              <a:r>
                <a:rPr lang="uk-UA" altLang="en-US" sz="3200" b="1" dirty="0">
                  <a:solidFill>
                    <a:srgbClr val="1F4E79"/>
                  </a:solidFill>
                  <a:latin typeface="Times New Roman" panose="02020603050405020304" pitchFamily="18" charset="0"/>
                  <a:cs typeface="Calibri" panose="020F0502020204030204" pitchFamily="34" charset="0"/>
                </a:rPr>
                <a:t>Створення освітнього середовища, вільного від будь-яких форм насильства та дискримінації</a:t>
              </a:r>
              <a:endParaRPr lang="uk-UA" altLang="en-US" sz="3200" b="1" dirty="0">
                <a:solidFill>
                  <a:srgbClr val="006600"/>
                </a:solidFill>
                <a:latin typeface="Book Antiqua" panose="02040602050305030304" pitchFamily="18" charset="0"/>
                <a:ea typeface="黑体" charset="-122"/>
              </a:endParaRP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A69F9B80-D17E-4B6F-A0C2-FBFEB1A48865}"/>
                </a:ext>
              </a:extLst>
            </p:cNvPr>
            <p:cNvSpPr/>
            <p:nvPr/>
          </p:nvSpPr>
          <p:spPr>
            <a:xfrm>
              <a:off x="0" y="975003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5125E75-735C-48BC-8149-B60A79268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35" y="2184174"/>
            <a:ext cx="5863988" cy="2463994"/>
          </a:xfrm>
          <a:prstGeom prst="rect">
            <a:avLst/>
          </a:prstGeom>
        </p:spPr>
      </p:pic>
      <p:sp>
        <p:nvSpPr>
          <p:cNvPr id="24580" name="TextBox 8">
            <a:extLst>
              <a:ext uri="{FF2B5EF4-FFF2-40B4-BE49-F238E27FC236}">
                <a16:creationId xmlns:a16="http://schemas.microsoft.com/office/drawing/2014/main" id="{3D6EAF84-32C0-4F3C-BC73-BC6808901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306" y="1362199"/>
            <a:ext cx="8307387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Критерій 1.2.3. Керівник та заступники керівника закладу освіти,  педагогічні </a:t>
            </a:r>
          </a:p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працівники протидіють </a:t>
            </a:r>
            <a:r>
              <a:rPr lang="uk-UA" altLang="en-US" sz="1800" b="1" i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булінгу</a:t>
            </a: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, іншому насильству, дотримуються порядку</a:t>
            </a:r>
          </a:p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 реагування на їх прояви</a:t>
            </a:r>
            <a:endParaRPr lang="en-US" alt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0E77526-F58B-4B44-BB61-AFA7574D13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03" t="6124" r="8108" b="10336"/>
          <a:stretch/>
        </p:blipFill>
        <p:spPr>
          <a:xfrm>
            <a:off x="3429029" y="4174768"/>
            <a:ext cx="5241385" cy="2230181"/>
          </a:xfrm>
          <a:prstGeom prst="rect">
            <a:avLst/>
          </a:prstGeom>
        </p:spPr>
      </p:pic>
      <p:pic>
        <p:nvPicPr>
          <p:cNvPr id="24583" name="Рисунок 11">
            <a:extLst>
              <a:ext uri="{FF2B5EF4-FFF2-40B4-BE49-F238E27FC236}">
                <a16:creationId xmlns:a16="http://schemas.microsoft.com/office/drawing/2014/main" id="{84F9C375-7460-40BB-90C4-CA71BC5BD6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861" y="5495801"/>
            <a:ext cx="2217594" cy="54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6BB3A4-18F3-4861-BB71-0EB16CE44C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8312" y="2432726"/>
            <a:ext cx="2407382" cy="69148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CAF0064-02F9-4975-9378-C20294BD55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6296" y="2499050"/>
            <a:ext cx="1731414" cy="4938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Групувати 6">
            <a:extLst>
              <a:ext uri="{FF2B5EF4-FFF2-40B4-BE49-F238E27FC236}">
                <a16:creationId xmlns:a16="http://schemas.microsoft.com/office/drawing/2014/main" id="{E9CDC5F3-D0F8-4E19-95C1-E333262BC392}"/>
              </a:ext>
            </a:extLst>
          </p:cNvPr>
          <p:cNvGrpSpPr>
            <a:grpSpLocks/>
          </p:cNvGrpSpPr>
          <p:nvPr/>
        </p:nvGrpSpPr>
        <p:grpSpPr bwMode="auto">
          <a:xfrm>
            <a:off x="0" y="30163"/>
            <a:ext cx="9144000" cy="1600200"/>
            <a:chOff x="0" y="0"/>
            <a:chExt cx="9144000" cy="1600248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A0070A0A-AF98-4ADB-9276-B6BAC4C375EB}"/>
                </a:ext>
              </a:extLst>
            </p:cNvPr>
            <p:cNvSpPr/>
            <p:nvPr/>
          </p:nvSpPr>
          <p:spPr>
            <a:xfrm>
              <a:off x="0" y="0"/>
              <a:ext cx="9144000" cy="1219237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>
                <a:defRPr/>
              </a:pPr>
              <a:r>
                <a:rPr lang="uk-UA" altLang="en-US" sz="3200" b="1">
                  <a:solidFill>
                    <a:srgbClr val="006600"/>
                  </a:solidFill>
                  <a:latin typeface="Book Antiqua" panose="02040602050305030304" pitchFamily="18" charset="0"/>
                  <a:ea typeface="黑体" charset="-122"/>
                </a:rPr>
                <a:t>1.3 </a:t>
              </a:r>
              <a:r>
                <a:rPr lang="uk-UA" altLang="en-US" sz="3100" b="1">
                  <a:solidFill>
                    <a:srgbClr val="1F4E79"/>
                  </a:solidFill>
                  <a:latin typeface="Times New Roman" panose="02020603050405020304" pitchFamily="18" charset="0"/>
                  <a:cs typeface="Calibri" panose="020F0502020204030204" pitchFamily="34" charset="0"/>
                </a:rPr>
                <a:t>Формування інклюзивного, розвивального та мотивуючого до навчання освітнього простору</a:t>
              </a:r>
              <a:endParaRPr lang="uk-UA" altLang="en-US" sz="3100" b="1">
                <a:solidFill>
                  <a:srgbClr val="006600"/>
                </a:solidFill>
                <a:latin typeface="Book Antiqua" panose="02040602050305030304" pitchFamily="18" charset="0"/>
                <a:ea typeface="黑体" charset="-122"/>
              </a:endParaRP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F72F8ACF-6941-4E06-B822-3B9B6E62ABA1}"/>
                </a:ext>
              </a:extLst>
            </p:cNvPr>
            <p:cNvSpPr/>
            <p:nvPr/>
          </p:nvSpPr>
          <p:spPr>
            <a:xfrm>
              <a:off x="0" y="1219237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sp>
        <p:nvSpPr>
          <p:cNvPr id="25603" name="TextBox 8">
            <a:extLst>
              <a:ext uri="{FF2B5EF4-FFF2-40B4-BE49-F238E27FC236}">
                <a16:creationId xmlns:a16="http://schemas.microsoft.com/office/drawing/2014/main" id="{4DC43F2B-70C6-4D92-9CC1-16D969D48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1644650"/>
            <a:ext cx="86074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>
                <a:latin typeface="Times New Roman" panose="02020603050405020304" pitchFamily="18" charset="0"/>
                <a:cs typeface="Calibri" panose="020F0502020204030204" pitchFamily="34" charset="0"/>
              </a:rPr>
              <a:t>Критерій 1.3.1. Приміщення та територія закладу освіти облаштовується </a:t>
            </a:r>
          </a:p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>
                <a:latin typeface="Times New Roman" panose="02020603050405020304" pitchFamily="18" charset="0"/>
                <a:cs typeface="Calibri" panose="020F0502020204030204" pitchFamily="34" charset="0"/>
              </a:rPr>
              <a:t>з урахуванням принципів універсального дизайну та/або розумного пристосування</a:t>
            </a:r>
            <a:endParaRPr lang="en-US" altLang="en-US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604" name="Прямоугольник 4">
            <a:extLst>
              <a:ext uri="{FF2B5EF4-FFF2-40B4-BE49-F238E27FC236}">
                <a16:creationId xmlns:a16="http://schemas.microsoft.com/office/drawing/2014/main" id="{5A2D5AE7-3611-458B-9D02-1BCEBA6D4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344738"/>
            <a:ext cx="822960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just" eaLnBrk="1" hangingPunct="1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У </a:t>
            </a:r>
            <a:r>
              <a:rPr lang="uk-UA" altLang="en-US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Лохівському</a:t>
            </a:r>
            <a:r>
              <a:rPr lang="uk-UA" alt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ЗЗСО І-ІІІ ст. імені Ю. Герца не повною мірою створено умови для забезпечення та реалізації права на освіту дітей з особливими освітніми потребами.</a:t>
            </a:r>
            <a:endParaRPr lang="en-US" alt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Керівництво закладу поступово проводить роботу щодо облаштування приміщень з урахуванням принципів універсального дизайну та/або розумного пристосування.</a:t>
            </a:r>
            <a:endParaRPr lang="en-US" alt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605" name="TextBox 8">
            <a:extLst>
              <a:ext uri="{FF2B5EF4-FFF2-40B4-BE49-F238E27FC236}">
                <a16:creationId xmlns:a16="http://schemas.microsoft.com/office/drawing/2014/main" id="{AE67181C-0E94-4F0E-AF44-772E179E5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38" y="3402013"/>
            <a:ext cx="7900987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>
                <a:latin typeface="Times New Roman" panose="02020603050405020304" pitchFamily="18" charset="0"/>
                <a:cs typeface="Calibri" panose="020F0502020204030204" pitchFamily="34" charset="0"/>
              </a:rPr>
              <a:t>Критерій 1.3.2. У закладі освіти застосовуються методики та технології </a:t>
            </a:r>
          </a:p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800" b="1" i="1">
                <a:latin typeface="Times New Roman" panose="02020603050405020304" pitchFamily="18" charset="0"/>
                <a:cs typeface="Calibri" panose="020F0502020204030204" pitchFamily="34" charset="0"/>
              </a:rPr>
              <a:t>роботи з дітьми  особливими освітніми потребами</a:t>
            </a:r>
            <a:endParaRPr lang="en-US" altLang="en-US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606" name="Прямоугольник 13">
            <a:extLst>
              <a:ext uri="{FF2B5EF4-FFF2-40B4-BE49-F238E27FC236}">
                <a16:creationId xmlns:a16="http://schemas.microsoft.com/office/drawing/2014/main" id="{128C0258-1D4E-4A43-96A3-385E2B0D9A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116388"/>
            <a:ext cx="8229600" cy="1926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just" eaLnBrk="1" hangingPunct="1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У </a:t>
            </a:r>
            <a:r>
              <a:rPr lang="uk-UA" altLang="en-US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Лохівському</a:t>
            </a:r>
            <a:r>
              <a:rPr lang="uk-UA" alt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ЗЗСО І-ІІІ ст. імені Ю. Герца  навчаються 4 дитини з ООП. Для цих дітей було організовано інклюзивне навчання, був відкритий інклюзивні класи. </a:t>
            </a:r>
            <a:r>
              <a:rPr lang="ru-RU" alt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Створена команда </a:t>
            </a:r>
            <a:r>
              <a:rPr lang="uk-UA" alt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психолого-педагогічного супроводу з розробки індивідуальної програми розвитку </a:t>
            </a:r>
            <a:r>
              <a:rPr lang="ru-RU" alt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(ІПР),</a:t>
            </a:r>
            <a:r>
              <a:rPr lang="uk-UA" alt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затверджений графік засідань команди психолого-педагогічного супроводу та індивідуальна програма розвитку, що була розроблена з обов’язковим залученням батьків із метою визначення конкретних навчальних стратегій і підходів до навчання дитини з особливими освітніми потребами. </a:t>
            </a:r>
          </a:p>
          <a:p>
            <a:pPr algn="just" eaLnBrk="1" hangingPunct="1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закладі відсутня ресурсна кімнати та дидактичні засоби для дітей з ООП. </a:t>
            </a:r>
            <a:endParaRPr lang="en-US" alt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7000"/>
              </a:lnSpc>
              <a:spcBef>
                <a:spcPct val="0"/>
              </a:spcBef>
              <a:buFontTx/>
              <a:buNone/>
            </a:pPr>
            <a:endParaRPr lang="en-US" alt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Групувати 6">
            <a:extLst>
              <a:ext uri="{FF2B5EF4-FFF2-40B4-BE49-F238E27FC236}">
                <a16:creationId xmlns:a16="http://schemas.microsoft.com/office/drawing/2014/main" id="{06CAB747-87FD-4495-8A0A-A7E9251B9196}"/>
              </a:ext>
            </a:extLst>
          </p:cNvPr>
          <p:cNvGrpSpPr>
            <a:grpSpLocks/>
          </p:cNvGrpSpPr>
          <p:nvPr/>
        </p:nvGrpSpPr>
        <p:grpSpPr bwMode="auto">
          <a:xfrm>
            <a:off x="0" y="26518"/>
            <a:ext cx="9144000" cy="1466525"/>
            <a:chOff x="-91281" y="-47660"/>
            <a:chExt cx="9144000" cy="1171333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10A5A64A-71A5-419F-8811-315FF31240FD}"/>
                </a:ext>
              </a:extLst>
            </p:cNvPr>
            <p:cNvSpPr/>
            <p:nvPr/>
          </p:nvSpPr>
          <p:spPr>
            <a:xfrm>
              <a:off x="-91281" y="-47660"/>
              <a:ext cx="9144000" cy="758614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>
                <a:defRPr/>
              </a:pPr>
              <a:r>
                <a:rPr lang="uk-UA" altLang="en-US" sz="3200" b="1" dirty="0">
                  <a:solidFill>
                    <a:srgbClr val="006600"/>
                  </a:solidFill>
                  <a:latin typeface="Book Antiqua" panose="02040602050305030304" pitchFamily="18" charset="0"/>
                  <a:ea typeface="黑体" charset="-122"/>
                </a:rPr>
                <a:t>1.3 </a:t>
              </a:r>
              <a:r>
                <a:rPr lang="uk-UA" altLang="en-US" sz="3100" b="1" dirty="0">
                  <a:solidFill>
                    <a:srgbClr val="1F4E79"/>
                  </a:solidFill>
                  <a:latin typeface="Times New Roman" panose="02020603050405020304" pitchFamily="18" charset="0"/>
                  <a:cs typeface="Calibri" panose="020F0502020204030204" pitchFamily="34" charset="0"/>
                </a:rPr>
                <a:t>Формування інклюзивного, розвивального та мотивуючого до навчання освітнього простору</a:t>
              </a:r>
              <a:endParaRPr lang="uk-UA" altLang="en-US" sz="3100" b="1" dirty="0">
                <a:solidFill>
                  <a:srgbClr val="006600"/>
                </a:solidFill>
                <a:latin typeface="Book Antiqua" panose="02040602050305030304" pitchFamily="18" charset="0"/>
                <a:ea typeface="黑体" charset="-122"/>
              </a:endParaRP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003B2D1A-BA61-476D-B062-6A53FED65CB7}"/>
                </a:ext>
              </a:extLst>
            </p:cNvPr>
            <p:cNvSpPr/>
            <p:nvPr/>
          </p:nvSpPr>
          <p:spPr>
            <a:xfrm>
              <a:off x="-91281" y="742662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sp>
        <p:nvSpPr>
          <p:cNvPr id="26627" name="TextBox 8">
            <a:extLst>
              <a:ext uri="{FF2B5EF4-FFF2-40B4-BE49-F238E27FC236}">
                <a16:creationId xmlns:a16="http://schemas.microsoft.com/office/drawing/2014/main" id="{250AA601-667A-478C-BC97-2A8CA45E6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462" y="3731661"/>
            <a:ext cx="81692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uk-UA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Критерій 1.3.4. Освітнє середовище мотивує здобувачів освіти до оволодіння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uk-UA" altLang="uk-UA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ключовими  </a:t>
            </a:r>
            <a:r>
              <a:rPr lang="uk-UA" altLang="uk-UA" sz="1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компетентностями</a:t>
            </a:r>
            <a:r>
              <a:rPr lang="uk-UA" altLang="uk-UA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наскрізними уміннями, ведення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uk-UA" altLang="uk-UA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здорового способу життя</a:t>
            </a:r>
            <a:endParaRPr lang="en-US" altLang="uk-UA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628" name="TextBox 8">
            <a:extLst>
              <a:ext uri="{FF2B5EF4-FFF2-40B4-BE49-F238E27FC236}">
                <a16:creationId xmlns:a16="http://schemas.microsoft.com/office/drawing/2014/main" id="{6711E10F-1934-43E1-8823-E012E2B22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93043"/>
            <a:ext cx="9144000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uk-UA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Критерій 1.3.3. Заклад освіти взаємодіє з батьками дітей з особливими потребами, фахівцями </a:t>
            </a:r>
            <a:r>
              <a:rPr lang="uk-UA" altLang="uk-UA" sz="1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інклюзивно</a:t>
            </a:r>
            <a:r>
              <a:rPr lang="uk-UA" altLang="uk-UA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-ресурсного центру, залучає їх до необхідної </a:t>
            </a:r>
          </a:p>
          <a:p>
            <a:pPr algn="ctr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uk-UA" sz="1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підтримки дітей під час здобуття освіти</a:t>
            </a:r>
            <a:endParaRPr lang="en-US" altLang="uk-UA" sz="18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629" name="Прямоугольник 13">
            <a:extLst>
              <a:ext uri="{FF2B5EF4-FFF2-40B4-BE49-F238E27FC236}">
                <a16:creationId xmlns:a16="http://schemas.microsoft.com/office/drawing/2014/main" id="{C2FE2696-6936-4AB6-835D-E4113D0F7A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2" y="2389981"/>
            <a:ext cx="8229600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just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У </a:t>
            </a:r>
            <a:r>
              <a:rPr lang="uk-UA" altLang="en-US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Лохівському</a:t>
            </a:r>
            <a:r>
              <a:rPr lang="uk-UA" alt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ЗЗСО І-ІІІ ст. імені Ю. Герца </a:t>
            </a:r>
            <a:r>
              <a:rPr lang="uk-UA" alt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забезпечується корекційна спрямованість освітнього процесу для дітей з особливими освітніми потребами на основі єдності, співпраці педагогічного колективу з сім’єю, фахівцями ІРЦ, іншими фахівцями.</a:t>
            </a:r>
            <a:endParaRPr lang="en-US" altLang="uk-U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Для дітей з особливими освітніми потребами розроблено індивідуальні програми розвитку. До розроблення індивідуальної програми розвитку залучені батьки, створені умови для залучення асистента вчителя до освітнього процесу.</a:t>
            </a:r>
            <a:endParaRPr lang="en-US" altLang="uk-U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3AABA26-45A2-4AA8-9BDD-7E530DF2F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864" y="4655585"/>
            <a:ext cx="8000910" cy="220241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350B89-41B7-43F3-A6D6-B15643CED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401" y="4678775"/>
            <a:ext cx="2262291" cy="6529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78CAFE-FB23-48C2-B88E-CB787B4EFB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1842" y="4779367"/>
            <a:ext cx="1731414" cy="4938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Групувати 6">
            <a:extLst>
              <a:ext uri="{FF2B5EF4-FFF2-40B4-BE49-F238E27FC236}">
                <a16:creationId xmlns:a16="http://schemas.microsoft.com/office/drawing/2014/main" id="{D85A1260-7AB7-417F-8104-4BE5E178FE60}"/>
              </a:ext>
            </a:extLst>
          </p:cNvPr>
          <p:cNvGrpSpPr>
            <a:grpSpLocks/>
          </p:cNvGrpSpPr>
          <p:nvPr/>
        </p:nvGrpSpPr>
        <p:grpSpPr bwMode="auto">
          <a:xfrm>
            <a:off x="0" y="30163"/>
            <a:ext cx="9144000" cy="1600200"/>
            <a:chOff x="0" y="0"/>
            <a:chExt cx="9144000" cy="1600248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92AF1AA7-4043-43E4-950A-F2DDD844BDC5}"/>
                </a:ext>
              </a:extLst>
            </p:cNvPr>
            <p:cNvSpPr/>
            <p:nvPr/>
          </p:nvSpPr>
          <p:spPr>
            <a:xfrm>
              <a:off x="0" y="0"/>
              <a:ext cx="9144000" cy="1219237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>
                <a:defRPr/>
              </a:pPr>
              <a:r>
                <a:rPr lang="uk-UA" altLang="en-US" sz="3200" b="1">
                  <a:solidFill>
                    <a:srgbClr val="006600"/>
                  </a:solidFill>
                  <a:latin typeface="Book Antiqua" panose="02040602050305030304" pitchFamily="18" charset="0"/>
                  <a:ea typeface="黑体" charset="-122"/>
                </a:rPr>
                <a:t>1.3 </a:t>
              </a:r>
              <a:r>
                <a:rPr lang="uk-UA" altLang="en-US" sz="3100" b="1">
                  <a:solidFill>
                    <a:srgbClr val="1F4E79"/>
                  </a:solidFill>
                  <a:latin typeface="Times New Roman" panose="02020603050405020304" pitchFamily="18" charset="0"/>
                  <a:cs typeface="Calibri" panose="020F0502020204030204" pitchFamily="34" charset="0"/>
                </a:rPr>
                <a:t>Формування інклюзивного, розвивального та мотивуючого до навчання освітнього простору</a:t>
              </a:r>
              <a:endParaRPr lang="uk-UA" altLang="en-US" sz="3100" b="1">
                <a:solidFill>
                  <a:srgbClr val="006600"/>
                </a:solidFill>
                <a:latin typeface="Book Antiqua" panose="02040602050305030304" pitchFamily="18" charset="0"/>
                <a:ea typeface="黑体" charset="-122"/>
              </a:endParaRP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E9E72A38-CA7A-4C81-B402-DC059326167C}"/>
                </a:ext>
              </a:extLst>
            </p:cNvPr>
            <p:cNvSpPr/>
            <p:nvPr/>
          </p:nvSpPr>
          <p:spPr>
            <a:xfrm>
              <a:off x="0" y="1219237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sp>
        <p:nvSpPr>
          <p:cNvPr id="27651" name="TextBox 8">
            <a:extLst>
              <a:ext uri="{FF2B5EF4-FFF2-40B4-BE49-F238E27FC236}">
                <a16:creationId xmlns:a16="http://schemas.microsoft.com/office/drawing/2014/main" id="{67AF921C-A638-4409-A16F-A7E9B723B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363" y="1792288"/>
            <a:ext cx="81692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uk-UA" sz="1800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Критерій 1.3.4. Освітнє середовище мотивує здобувачів освіти до оволодіння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uk-UA" altLang="uk-UA" sz="1800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ключовими  компетентностями та наскрізними уміннями, ведення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uk-UA" altLang="uk-UA" sz="1800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здорового способу життя</a:t>
            </a:r>
            <a:endParaRPr lang="en-US" altLang="uk-UA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652" name="Прямоугольник 4">
            <a:extLst>
              <a:ext uri="{FF2B5EF4-FFF2-40B4-BE49-F238E27FC236}">
                <a16:creationId xmlns:a16="http://schemas.microsoft.com/office/drawing/2014/main" id="{195E63AF-6F5C-48E7-949A-B56DFD6DB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67" y="3200406"/>
            <a:ext cx="8367713" cy="2616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just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uk-UA" alt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Результати анкетування здобувачів освіти свідчать про те, що педагогічні працівники під час освітнього процесу та позаурочних заходів використовують:</a:t>
            </a:r>
            <a:endParaRPr lang="en-US" altLang="uk-U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ct val="0"/>
              </a:spcBef>
              <a:buFont typeface="Wingdings" panose="05000000000000000000" pitchFamily="2" charset="2"/>
              <a:buChar char=""/>
            </a:pPr>
            <a:r>
              <a:rPr lang="uk-UA" alt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Мультимедійне обладнання: постійно – 9,5%, часто – 52,4%, іноді – 38,1% ніколи – 0%.</a:t>
            </a:r>
            <a:endParaRPr lang="en-US" altLang="uk-U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ct val="0"/>
              </a:spcBef>
              <a:buFont typeface="Wingdings" panose="05000000000000000000" pitchFamily="2" charset="2"/>
              <a:buChar char=""/>
            </a:pPr>
            <a:r>
              <a:rPr lang="uk-UA" alt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Комп’ютерна техніка та програми: постійно – 14,3%, часто – 57,14%, іноді – 28,56%, ніколи – 0%.</a:t>
            </a:r>
            <a:endParaRPr lang="en-US" altLang="uk-U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ct val="0"/>
              </a:spcBef>
              <a:buFont typeface="Wingdings" panose="05000000000000000000" pitchFamily="2" charset="2"/>
              <a:buChar char=""/>
            </a:pPr>
            <a:r>
              <a:rPr lang="uk-UA" alt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Інтернет: постійно – 14,3%, часто – 38,09%, іноді – 38,09%, ніколи – 9,52%.</a:t>
            </a:r>
            <a:endParaRPr lang="en-US" altLang="uk-U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ct val="0"/>
              </a:spcBef>
              <a:buFont typeface="Wingdings" panose="05000000000000000000" pitchFamily="2" charset="2"/>
              <a:buChar char=""/>
            </a:pPr>
            <a:r>
              <a:rPr lang="uk-UA" alt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Візуалізацію корисної інформації (карти, графіки, формули тощо): постійно – 9,52%, часто – 61,90%, іноді – 19.05%, ніколи – 9,53%.</a:t>
            </a:r>
            <a:endParaRPr lang="en-US" altLang="uk-U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ct val="0"/>
              </a:spcBef>
              <a:buFont typeface="Wingdings" panose="05000000000000000000" pitchFamily="2" charset="2"/>
              <a:buChar char=""/>
            </a:pPr>
            <a:r>
              <a:rPr lang="uk-UA" alt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Наочність: постійно – 4,76%, часто – 38,10%, іноді – 57,14%, ніколи – 0%.</a:t>
            </a:r>
            <a:endParaRPr lang="en-US" altLang="uk-U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ct val="0"/>
              </a:spcBef>
              <a:buFont typeface="Wingdings" panose="05000000000000000000" pitchFamily="2" charset="2"/>
              <a:buChar char=""/>
            </a:pPr>
            <a:r>
              <a:rPr lang="uk-UA" alt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Спортивну залу/спортивний майданчик: постійно – 47,62%, часто – 38,10%, іноді – 9,52%,</a:t>
            </a:r>
          </a:p>
          <a:p>
            <a:pPr algn="just">
              <a:lnSpc>
                <a:spcPct val="107000"/>
              </a:lnSpc>
              <a:spcBef>
                <a:spcPct val="0"/>
              </a:spcBef>
              <a:buNone/>
            </a:pPr>
            <a:r>
              <a:rPr lang="uk-UA" alt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ніколи – 4,76%.</a:t>
            </a:r>
            <a:endParaRPr lang="en-US" altLang="uk-U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ct val="0"/>
              </a:spcBef>
              <a:buFont typeface="Wingdings" panose="05000000000000000000" pitchFamily="2" charset="2"/>
              <a:buChar char=""/>
            </a:pPr>
            <a:r>
              <a:rPr lang="uk-UA" alt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Спортивний інвентар: постійно – 19,05%, часто – 38,09%, іноді – 42,86%, ніколи – 0%.</a:t>
            </a:r>
            <a:endParaRPr lang="en-US" altLang="uk-UA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Групувати 6">
            <a:extLst>
              <a:ext uri="{FF2B5EF4-FFF2-40B4-BE49-F238E27FC236}">
                <a16:creationId xmlns:a16="http://schemas.microsoft.com/office/drawing/2014/main" id="{D1317B66-BC1F-475D-A79F-BBDE0F2AB0D5}"/>
              </a:ext>
            </a:extLst>
          </p:cNvPr>
          <p:cNvGrpSpPr>
            <a:grpSpLocks/>
          </p:cNvGrpSpPr>
          <p:nvPr/>
        </p:nvGrpSpPr>
        <p:grpSpPr bwMode="auto">
          <a:xfrm>
            <a:off x="0" y="30163"/>
            <a:ext cx="9144000" cy="1421705"/>
            <a:chOff x="0" y="0"/>
            <a:chExt cx="9144000" cy="1421748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A88CA1E8-8A0F-4BC2-94D7-02427C523113}"/>
                </a:ext>
              </a:extLst>
            </p:cNvPr>
            <p:cNvSpPr/>
            <p:nvPr/>
          </p:nvSpPr>
          <p:spPr>
            <a:xfrm>
              <a:off x="0" y="0"/>
              <a:ext cx="9144000" cy="1040737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>
                <a:defRPr/>
              </a:pPr>
              <a:r>
                <a:rPr lang="uk-UA" altLang="en-US" sz="3200" b="1" dirty="0">
                  <a:solidFill>
                    <a:srgbClr val="006600"/>
                  </a:solidFill>
                  <a:latin typeface="Book Antiqua" panose="02040602050305030304" pitchFamily="18" charset="0"/>
                  <a:ea typeface="黑体" charset="-122"/>
                </a:rPr>
                <a:t>1.3 </a:t>
              </a:r>
              <a:r>
                <a:rPr lang="uk-UA" altLang="en-US" sz="3100" b="1" dirty="0">
                  <a:solidFill>
                    <a:srgbClr val="1F4E79"/>
                  </a:solidFill>
                  <a:latin typeface="Times New Roman" panose="02020603050405020304" pitchFamily="18" charset="0"/>
                  <a:cs typeface="Calibri" panose="020F0502020204030204" pitchFamily="34" charset="0"/>
                </a:rPr>
                <a:t>Формування інклюзивного, розвивального та мотивуючого до навчання освітнього простору</a:t>
              </a:r>
              <a:endParaRPr lang="uk-UA" altLang="en-US" sz="3100" b="1" dirty="0">
                <a:solidFill>
                  <a:srgbClr val="006600"/>
                </a:solidFill>
                <a:latin typeface="Book Antiqua" panose="02040602050305030304" pitchFamily="18" charset="0"/>
                <a:ea typeface="黑体" charset="-122"/>
              </a:endParaRP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8FE01C1F-DCDF-44C0-899C-A55E624A9A31}"/>
                </a:ext>
              </a:extLst>
            </p:cNvPr>
            <p:cNvSpPr/>
            <p:nvPr/>
          </p:nvSpPr>
          <p:spPr>
            <a:xfrm>
              <a:off x="0" y="1040737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sp>
        <p:nvSpPr>
          <p:cNvPr id="28675" name="TextBox 8">
            <a:extLst>
              <a:ext uri="{FF2B5EF4-FFF2-40B4-BE49-F238E27FC236}">
                <a16:creationId xmlns:a16="http://schemas.microsoft.com/office/drawing/2014/main" id="{AE2806AC-870F-4DA0-9BCA-517C4CCAD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362" y="1451868"/>
            <a:ext cx="81692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uk-UA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Критерій 1.3.5. У закладі освіти створено простір інформаційної взаємодії та соціально-культурної комунікації учасників освітнього процесу (бібліотека, інформаційно-ресурсний центр тощо)</a:t>
            </a:r>
            <a:endParaRPr lang="en-US" altLang="uk-UA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77F6CDB-1B69-4A76-845B-9AB294955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362" y="2375793"/>
            <a:ext cx="8275527" cy="44520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C18B04-5494-454D-A460-E59B4F3399E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  <a:ln w="12700">
            <a:solidFill>
              <a:srgbClr val="0000CC"/>
            </a:solidFill>
          </a:ln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Рівні оцінювання за вимогами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3688D9-8132-46C0-9976-C4406F6E8662}"/>
              </a:ext>
            </a:extLst>
          </p:cNvPr>
          <p:cNvSpPr txBox="1"/>
          <p:nvPr/>
        </p:nvSpPr>
        <p:spPr>
          <a:xfrm>
            <a:off x="152516" y="2209832"/>
            <a:ext cx="899148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Забезпечення комфортних і безпечних умов навчання та праці – </a:t>
            </a:r>
            <a:r>
              <a:rPr lang="uk-UA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ВИСОКІ</a:t>
            </a:r>
          </a:p>
          <a:p>
            <a:pPr algn="ctr"/>
            <a:endParaRPr lang="uk-UA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насильства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дискримінації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ДОСТАТНІЙ</a:t>
            </a:r>
          </a:p>
          <a:p>
            <a:pPr algn="ctr"/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інклюзивного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розвивального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мотивуючого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простору –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ДОСТАТНІЙ</a:t>
            </a:r>
          </a:p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7ED9F8-B46C-4F67-99D3-718C4374557D}"/>
              </a:ext>
            </a:extLst>
          </p:cNvPr>
          <p:cNvSpPr txBox="1"/>
          <p:nvPr/>
        </p:nvSpPr>
        <p:spPr>
          <a:xfrm>
            <a:off x="152516" y="5562544"/>
            <a:ext cx="8762770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За </a:t>
            </a:r>
            <a:r>
              <a:rPr lang="ru-RU" sz="2800" b="1" dirty="0" err="1"/>
              <a:t>напрямом</a:t>
            </a:r>
            <a:r>
              <a:rPr lang="ru-RU" sz="2800" b="1" dirty="0"/>
              <a:t> 1 «</a:t>
            </a:r>
            <a:r>
              <a:rPr lang="ru-RU" sz="2800" b="1" dirty="0" err="1"/>
              <a:t>Освітнє</a:t>
            </a:r>
            <a:r>
              <a:rPr lang="ru-RU" sz="2800" b="1" dirty="0"/>
              <a:t> </a:t>
            </a:r>
            <a:r>
              <a:rPr lang="ru-RU" sz="2800" b="1" dirty="0" err="1"/>
              <a:t>середовище</a:t>
            </a:r>
            <a:r>
              <a:rPr lang="ru-RU" sz="2800" b="1" dirty="0"/>
              <a:t> » – </a:t>
            </a:r>
            <a:r>
              <a:rPr lang="ru-RU" sz="2800" b="1" dirty="0" err="1"/>
              <a:t>достатній</a:t>
            </a:r>
            <a:r>
              <a:rPr lang="ru-RU" sz="2800" b="1" dirty="0"/>
              <a:t> </a:t>
            </a:r>
            <a:r>
              <a:rPr lang="ru-RU" sz="2800" b="1" dirty="0" err="1"/>
              <a:t>рівень</a:t>
            </a:r>
            <a:r>
              <a:rPr lang="ru-RU" sz="2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938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Групувати 12">
            <a:extLst>
              <a:ext uri="{FF2B5EF4-FFF2-40B4-BE49-F238E27FC236}">
                <a16:creationId xmlns:a16="http://schemas.microsoft.com/office/drawing/2014/main" id="{2A1D605F-C79C-4A53-916A-9AF040CC37CB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1600200"/>
            <a:chOff x="0" y="0"/>
            <a:chExt cx="9144000" cy="1600248"/>
          </a:xfrm>
        </p:grpSpPr>
        <p:sp>
          <p:nvSpPr>
            <p:cNvPr id="9" name="Прямокутник 8">
              <a:extLst>
                <a:ext uri="{FF2B5EF4-FFF2-40B4-BE49-F238E27FC236}">
                  <a16:creationId xmlns:a16="http://schemas.microsoft.com/office/drawing/2014/main" id="{52A38BD4-5303-4477-87C4-638392A58C5A}"/>
                </a:ext>
              </a:extLst>
            </p:cNvPr>
            <p:cNvSpPr/>
            <p:nvPr/>
          </p:nvSpPr>
          <p:spPr>
            <a:xfrm>
              <a:off x="0" y="0"/>
              <a:ext cx="9144000" cy="1219237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uk-UA" sz="3200" b="1" dirty="0">
                  <a:solidFill>
                    <a:srgbClr val="006600"/>
                  </a:solidFill>
                  <a:latin typeface="Book Antiqua" pitchFamily="18" charset="0"/>
                </a:rPr>
                <a:t>Освітнє середовище </a:t>
              </a:r>
            </a:p>
            <a:p>
              <a:pPr algn="ctr" eaLnBrk="1" hangingPunct="1">
                <a:defRPr/>
              </a:pPr>
              <a:r>
                <a:rPr lang="uk-UA" sz="3200" b="1" dirty="0">
                  <a:solidFill>
                    <a:srgbClr val="006600"/>
                  </a:solidFill>
                  <a:latin typeface="Book Antiqua" pitchFamily="18" charset="0"/>
                </a:rPr>
                <a:t>   очима учасників освітнього процесу</a:t>
              </a:r>
            </a:p>
          </p:txBody>
        </p:sp>
        <p:sp>
          <p:nvSpPr>
            <p:cNvPr id="10" name="Прямокутник 9">
              <a:extLst>
                <a:ext uri="{FF2B5EF4-FFF2-40B4-BE49-F238E27FC236}">
                  <a16:creationId xmlns:a16="http://schemas.microsoft.com/office/drawing/2014/main" id="{3F5B6F79-72BA-41F7-BFDA-64D8CBBF7E1F}"/>
                </a:ext>
              </a:extLst>
            </p:cNvPr>
            <p:cNvSpPr/>
            <p:nvPr/>
          </p:nvSpPr>
          <p:spPr>
            <a:xfrm>
              <a:off x="0" y="1219237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sp>
        <p:nvSpPr>
          <p:cNvPr id="15" name="AutoShape 3">
            <a:extLst>
              <a:ext uri="{FF2B5EF4-FFF2-40B4-BE49-F238E27FC236}">
                <a16:creationId xmlns:a16="http://schemas.microsoft.com/office/drawing/2014/main" id="{A6C3E632-B535-45D0-88BF-48865E8D27A3}"/>
              </a:ext>
            </a:extLst>
          </p:cNvPr>
          <p:cNvSpPr>
            <a:spLocks noChangeArrowheads="1"/>
          </p:cNvSpPr>
          <p:nvPr/>
        </p:nvSpPr>
        <p:spPr bwMode="gray">
          <a:xfrm rot="5400000">
            <a:off x="685900" y="4343378"/>
            <a:ext cx="2181225" cy="2028825"/>
          </a:xfrm>
          <a:prstGeom prst="roundRect">
            <a:avLst>
              <a:gd name="adj" fmla="val 19894"/>
            </a:avLst>
          </a:prstGeom>
          <a:gradFill rotWithShape="1">
            <a:gsLst>
              <a:gs pos="0">
                <a:srgbClr val="FFFFFF">
                  <a:gamma/>
                  <a:shade val="78824"/>
                  <a:invGamma/>
                  <a:alpha val="98000"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78824"/>
                  <a:invGamma/>
                  <a:alpha val="98000"/>
                </a:srgbClr>
              </a:gs>
            </a:gsLst>
            <a:lin ang="540000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5126" name="Freeform 4">
            <a:extLst>
              <a:ext uri="{FF2B5EF4-FFF2-40B4-BE49-F238E27FC236}">
                <a16:creationId xmlns:a16="http://schemas.microsoft.com/office/drawing/2014/main" id="{19319CE6-5FB4-4AEC-938A-612DAA5AEFC4}"/>
              </a:ext>
            </a:extLst>
          </p:cNvPr>
          <p:cNvSpPr>
            <a:spLocks/>
          </p:cNvSpPr>
          <p:nvPr/>
        </p:nvSpPr>
        <p:spPr bwMode="gray">
          <a:xfrm>
            <a:off x="762000" y="4270375"/>
            <a:ext cx="2006600" cy="481013"/>
          </a:xfrm>
          <a:custGeom>
            <a:avLst/>
            <a:gdLst>
              <a:gd name="T0" fmla="*/ 2147483646 w 1270"/>
              <a:gd name="T1" fmla="*/ 2147483646 h 303"/>
              <a:gd name="T2" fmla="*/ 2147483646 w 1270"/>
              <a:gd name="T3" fmla="*/ 2147483646 h 303"/>
              <a:gd name="T4" fmla="*/ 2147483646 w 1270"/>
              <a:gd name="T5" fmla="*/ 2147483646 h 303"/>
              <a:gd name="T6" fmla="*/ 2147483646 w 1270"/>
              <a:gd name="T7" fmla="*/ 2147483646 h 303"/>
              <a:gd name="T8" fmla="*/ 2147483646 w 1270"/>
              <a:gd name="T9" fmla="*/ 2147483646 h 303"/>
              <a:gd name="T10" fmla="*/ 2147483646 w 1270"/>
              <a:gd name="T11" fmla="*/ 2147483646 h 303"/>
              <a:gd name="T12" fmla="*/ 2147483646 w 1270"/>
              <a:gd name="T13" fmla="*/ 2147483646 h 303"/>
              <a:gd name="T14" fmla="*/ 2147483646 w 1270"/>
              <a:gd name="T15" fmla="*/ 2147483646 h 303"/>
              <a:gd name="T16" fmla="*/ 2147483646 w 1270"/>
              <a:gd name="T17" fmla="*/ 2147483646 h 30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270"/>
              <a:gd name="T28" fmla="*/ 0 h 303"/>
              <a:gd name="T29" fmla="*/ 1270 w 1270"/>
              <a:gd name="T30" fmla="*/ 303 h 30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270" h="303">
                <a:moveTo>
                  <a:pt x="5" y="303"/>
                </a:moveTo>
                <a:cubicBezTo>
                  <a:pt x="5" y="303"/>
                  <a:pt x="0" y="253"/>
                  <a:pt x="21" y="177"/>
                </a:cubicBezTo>
                <a:cubicBezTo>
                  <a:pt x="48" y="130"/>
                  <a:pt x="69" y="44"/>
                  <a:pt x="172" y="22"/>
                </a:cubicBezTo>
                <a:cubicBezTo>
                  <a:pt x="275" y="0"/>
                  <a:pt x="235" y="13"/>
                  <a:pt x="361" y="11"/>
                </a:cubicBezTo>
                <a:cubicBezTo>
                  <a:pt x="487" y="9"/>
                  <a:pt x="813" y="12"/>
                  <a:pt x="932" y="12"/>
                </a:cubicBezTo>
                <a:cubicBezTo>
                  <a:pt x="1050" y="12"/>
                  <a:pt x="998" y="2"/>
                  <a:pt x="1070" y="14"/>
                </a:cubicBezTo>
                <a:cubicBezTo>
                  <a:pt x="1143" y="26"/>
                  <a:pt x="1215" y="84"/>
                  <a:pt x="1260" y="189"/>
                </a:cubicBezTo>
                <a:cubicBezTo>
                  <a:pt x="1270" y="262"/>
                  <a:pt x="1266" y="302"/>
                  <a:pt x="1266" y="302"/>
                </a:cubicBezTo>
                <a:lnTo>
                  <a:pt x="5" y="303"/>
                </a:lnTo>
                <a:close/>
              </a:path>
            </a:pathLst>
          </a:custGeom>
          <a:solidFill>
            <a:schemeClr val="accent2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8100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7" name="Text Box 6">
            <a:extLst>
              <a:ext uri="{FF2B5EF4-FFF2-40B4-BE49-F238E27FC236}">
                <a16:creationId xmlns:a16="http://schemas.microsoft.com/office/drawing/2014/main" id="{F53153D8-B905-4F16-9DC7-EAC5DE0BDEC5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17563" y="4948238"/>
            <a:ext cx="20113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5400" b="1" dirty="0">
                <a:solidFill>
                  <a:srgbClr val="0000CC"/>
                </a:solidFill>
                <a:latin typeface="Book Antiqua" panose="02040602050305030304" pitchFamily="18" charset="0"/>
                <a:ea typeface="宋体" panose="02010600030101010101" pitchFamily="2" charset="-122"/>
              </a:rPr>
              <a:t>21</a:t>
            </a:r>
            <a:endParaRPr lang="en-US" altLang="en-US" sz="5400" dirty="0">
              <a:solidFill>
                <a:srgbClr val="0000CC"/>
              </a:solidFill>
              <a:latin typeface="Book Antiqua" panose="02040602050305030304" pitchFamily="18" charset="0"/>
              <a:ea typeface="宋体" panose="02010600030101010101" pitchFamily="2" charset="-122"/>
            </a:endParaRPr>
          </a:p>
        </p:txBody>
      </p:sp>
      <p:sp>
        <p:nvSpPr>
          <p:cNvPr id="18" name="AutoShape 7">
            <a:extLst>
              <a:ext uri="{FF2B5EF4-FFF2-40B4-BE49-F238E27FC236}">
                <a16:creationId xmlns:a16="http://schemas.microsoft.com/office/drawing/2014/main" id="{B7FB604B-74C1-4B39-A07D-38944B388BF9}"/>
              </a:ext>
            </a:extLst>
          </p:cNvPr>
          <p:cNvSpPr>
            <a:spLocks noChangeArrowheads="1"/>
          </p:cNvSpPr>
          <p:nvPr/>
        </p:nvSpPr>
        <p:spPr bwMode="gray">
          <a:xfrm rot="5400000">
            <a:off x="3484563" y="4348311"/>
            <a:ext cx="2181225" cy="2028825"/>
          </a:xfrm>
          <a:prstGeom prst="roundRect">
            <a:avLst>
              <a:gd name="adj" fmla="val 19894"/>
            </a:avLst>
          </a:prstGeom>
          <a:gradFill rotWithShape="1">
            <a:gsLst>
              <a:gs pos="0">
                <a:srgbClr val="FFFFFF">
                  <a:gamma/>
                  <a:shade val="78824"/>
                  <a:invGamma/>
                  <a:alpha val="98000"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78824"/>
                  <a:invGamma/>
                  <a:alpha val="98000"/>
                </a:srgbClr>
              </a:gs>
            </a:gsLst>
            <a:lin ang="540000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5131" name="Freeform 8">
            <a:extLst>
              <a:ext uri="{FF2B5EF4-FFF2-40B4-BE49-F238E27FC236}">
                <a16:creationId xmlns:a16="http://schemas.microsoft.com/office/drawing/2014/main" id="{72DE46B5-BBEA-4F88-A64C-7C24E2CDAD67}"/>
              </a:ext>
            </a:extLst>
          </p:cNvPr>
          <p:cNvSpPr>
            <a:spLocks/>
          </p:cNvSpPr>
          <p:nvPr/>
        </p:nvSpPr>
        <p:spPr bwMode="gray">
          <a:xfrm>
            <a:off x="3576638" y="4268788"/>
            <a:ext cx="2001837" cy="481012"/>
          </a:xfrm>
          <a:custGeom>
            <a:avLst/>
            <a:gdLst>
              <a:gd name="T0" fmla="*/ 2147483646 w 1261"/>
              <a:gd name="T1" fmla="*/ 2147483646 h 303"/>
              <a:gd name="T2" fmla="*/ 2147483646 w 1261"/>
              <a:gd name="T3" fmla="*/ 2147483646 h 303"/>
              <a:gd name="T4" fmla="*/ 2147483646 w 1261"/>
              <a:gd name="T5" fmla="*/ 2147483646 h 303"/>
              <a:gd name="T6" fmla="*/ 2147483646 w 1261"/>
              <a:gd name="T7" fmla="*/ 2147483646 h 303"/>
              <a:gd name="T8" fmla="*/ 2147483646 w 1261"/>
              <a:gd name="T9" fmla="*/ 2147483646 h 303"/>
              <a:gd name="T10" fmla="*/ 2147483646 w 1261"/>
              <a:gd name="T11" fmla="*/ 2147483646 h 303"/>
              <a:gd name="T12" fmla="*/ 2147483646 w 1261"/>
              <a:gd name="T13" fmla="*/ 2147483646 h 303"/>
              <a:gd name="T14" fmla="*/ 2147483646 w 1261"/>
              <a:gd name="T15" fmla="*/ 2147483646 h 303"/>
              <a:gd name="T16" fmla="*/ 2147483646 w 1261"/>
              <a:gd name="T17" fmla="*/ 2147483646 h 30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261"/>
              <a:gd name="T28" fmla="*/ 0 h 303"/>
              <a:gd name="T29" fmla="*/ 1261 w 1261"/>
              <a:gd name="T30" fmla="*/ 303 h 30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261" h="303">
                <a:moveTo>
                  <a:pt x="6" y="297"/>
                </a:moveTo>
                <a:cubicBezTo>
                  <a:pt x="6" y="297"/>
                  <a:pt x="0" y="225"/>
                  <a:pt x="18" y="174"/>
                </a:cubicBezTo>
                <a:cubicBezTo>
                  <a:pt x="36" y="123"/>
                  <a:pt x="105" y="45"/>
                  <a:pt x="171" y="30"/>
                </a:cubicBezTo>
                <a:cubicBezTo>
                  <a:pt x="237" y="15"/>
                  <a:pt x="227" y="16"/>
                  <a:pt x="352" y="13"/>
                </a:cubicBezTo>
                <a:cubicBezTo>
                  <a:pt x="477" y="10"/>
                  <a:pt x="804" y="10"/>
                  <a:pt x="922" y="10"/>
                </a:cubicBezTo>
                <a:cubicBezTo>
                  <a:pt x="1039" y="10"/>
                  <a:pt x="988" y="0"/>
                  <a:pt x="1061" y="12"/>
                </a:cubicBezTo>
                <a:cubicBezTo>
                  <a:pt x="1133" y="24"/>
                  <a:pt x="1206" y="83"/>
                  <a:pt x="1251" y="190"/>
                </a:cubicBezTo>
                <a:cubicBezTo>
                  <a:pt x="1261" y="263"/>
                  <a:pt x="1257" y="303"/>
                  <a:pt x="1257" y="303"/>
                </a:cubicBezTo>
                <a:lnTo>
                  <a:pt x="6" y="297"/>
                </a:lnTo>
                <a:close/>
              </a:path>
            </a:pathLst>
          </a:custGeom>
          <a:solidFill>
            <a:schemeClr val="hlink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8100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AutoShape 11">
            <a:extLst>
              <a:ext uri="{FF2B5EF4-FFF2-40B4-BE49-F238E27FC236}">
                <a16:creationId xmlns:a16="http://schemas.microsoft.com/office/drawing/2014/main" id="{4B5D693D-07EB-45AA-80F6-AD87A9E1B1DD}"/>
              </a:ext>
            </a:extLst>
          </p:cNvPr>
          <p:cNvSpPr>
            <a:spLocks noChangeArrowheads="1"/>
          </p:cNvSpPr>
          <p:nvPr/>
        </p:nvSpPr>
        <p:spPr bwMode="gray">
          <a:xfrm rot="5400000">
            <a:off x="6172156" y="4343378"/>
            <a:ext cx="2181225" cy="2028825"/>
          </a:xfrm>
          <a:prstGeom prst="roundRect">
            <a:avLst>
              <a:gd name="adj" fmla="val 19894"/>
            </a:avLst>
          </a:prstGeom>
          <a:gradFill rotWithShape="1">
            <a:gsLst>
              <a:gs pos="0">
                <a:srgbClr val="FFFFFF">
                  <a:gamma/>
                  <a:shade val="78824"/>
                  <a:invGamma/>
                  <a:alpha val="98000"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78824"/>
                  <a:invGamma/>
                  <a:alpha val="98000"/>
                </a:srgbClr>
              </a:gs>
            </a:gsLst>
            <a:lin ang="540000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ru-RU"/>
          </a:p>
        </p:txBody>
      </p:sp>
      <p:grpSp>
        <p:nvGrpSpPr>
          <p:cNvPr id="5135" name="Group 15">
            <a:extLst>
              <a:ext uri="{FF2B5EF4-FFF2-40B4-BE49-F238E27FC236}">
                <a16:creationId xmlns:a16="http://schemas.microsoft.com/office/drawing/2014/main" id="{4E43822A-D5D4-4358-8040-99ECA00386C5}"/>
              </a:ext>
            </a:extLst>
          </p:cNvPr>
          <p:cNvGrpSpPr>
            <a:grpSpLocks/>
          </p:cNvGrpSpPr>
          <p:nvPr/>
        </p:nvGrpSpPr>
        <p:grpSpPr bwMode="auto">
          <a:xfrm>
            <a:off x="3378200" y="2293938"/>
            <a:ext cx="2601913" cy="538162"/>
            <a:chOff x="2251" y="1126"/>
            <a:chExt cx="1501" cy="339"/>
          </a:xfrm>
        </p:grpSpPr>
        <p:sp>
          <p:nvSpPr>
            <p:cNvPr id="5152" name="AutoShape 16">
              <a:extLst>
                <a:ext uri="{FF2B5EF4-FFF2-40B4-BE49-F238E27FC236}">
                  <a16:creationId xmlns:a16="http://schemas.microsoft.com/office/drawing/2014/main" id="{16B517D7-5E49-4119-ADE1-8A7A8E32C77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51" y="1126"/>
              <a:ext cx="1501" cy="33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45454"/>
                </a:gs>
                <a:gs pos="50000">
                  <a:srgbClr val="EAEAEA"/>
                </a:gs>
                <a:gs pos="100000">
                  <a:srgbClr val="545454"/>
                </a:gs>
              </a:gsLst>
              <a:lin ang="5400000" scaled="1"/>
            </a:gradFill>
            <a:ln>
              <a:noFill/>
            </a:ln>
            <a:effectLst>
              <a:outerShdw dist="40161" dir="4293903" algn="ctr" rotWithShape="0">
                <a:srgbClr val="FFFFCC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黑体" panose="020B0503020204020204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黑体" panose="020B0503020204020204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黑体" panose="020B0503020204020204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B0503020204020204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B0503020204020204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B0503020204020204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B0503020204020204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B0503020204020204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B0503020204020204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en-US" sz="1800">
                <a:ea typeface="宋体" panose="02010600030101010101" pitchFamily="2" charset="-122"/>
              </a:endParaRPr>
            </a:p>
          </p:txBody>
        </p:sp>
        <p:sp>
          <p:nvSpPr>
            <p:cNvPr id="25" name="AutoShape 17">
              <a:extLst>
                <a:ext uri="{FF2B5EF4-FFF2-40B4-BE49-F238E27FC236}">
                  <a16:creationId xmlns:a16="http://schemas.microsoft.com/office/drawing/2014/main" id="{A7BBE54F-37CB-491C-978B-430DF891EE1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69" y="1145"/>
              <a:ext cx="1463" cy="30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hlink">
                    <a:alpha val="89999"/>
                  </a:schemeClr>
                </a:gs>
                <a:gs pos="50000">
                  <a:schemeClr val="hlink">
                    <a:gamma/>
                    <a:tint val="33725"/>
                    <a:invGamma/>
                  </a:schemeClr>
                </a:gs>
                <a:gs pos="100000">
                  <a:schemeClr val="hlink">
                    <a:alpha val="89999"/>
                  </a:scheme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</p:grpSp>
      <p:sp>
        <p:nvSpPr>
          <p:cNvPr id="5136" name="Rectangle 18">
            <a:extLst>
              <a:ext uri="{FF2B5EF4-FFF2-40B4-BE49-F238E27FC236}">
                <a16:creationId xmlns:a16="http://schemas.microsoft.com/office/drawing/2014/main" id="{F699B45B-E4F6-490E-8854-D711CDD32F71}"/>
              </a:ext>
            </a:extLst>
          </p:cNvPr>
          <p:cNvSpPr>
            <a:spLocks noChangeArrowheads="1"/>
          </p:cNvSpPr>
          <p:nvPr/>
        </p:nvSpPr>
        <p:spPr bwMode="gray">
          <a:xfrm>
            <a:off x="3627438" y="2343503"/>
            <a:ext cx="22349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en-US" sz="1800" b="1" dirty="0">
                <a:solidFill>
                  <a:srgbClr val="1C1C1C"/>
                </a:solidFill>
                <a:latin typeface="Book Antiqua" panose="02040602050305030304" pitchFamily="18" charset="0"/>
                <a:ea typeface="宋体" panose="02010600030101010101" pitchFamily="2" charset="-122"/>
              </a:rPr>
              <a:t>Батьки </a:t>
            </a:r>
            <a:r>
              <a:rPr lang="en-US" altLang="en-US" sz="1800" b="1" dirty="0">
                <a:solidFill>
                  <a:srgbClr val="1C1C1C"/>
                </a:solidFill>
                <a:latin typeface="Book Antiqua" panose="02040602050305030304" pitchFamily="18" charset="0"/>
                <a:ea typeface="宋体" panose="02010600030101010101" pitchFamily="2" charset="-122"/>
              </a:rPr>
              <a:t>9-11</a:t>
            </a:r>
            <a:r>
              <a:rPr lang="ru-RU" altLang="en-US" sz="1800" b="1" dirty="0">
                <a:solidFill>
                  <a:srgbClr val="1C1C1C"/>
                </a:solidFill>
                <a:latin typeface="Book Antiqua" panose="02040602050305030304" pitchFamily="18" charset="0"/>
                <a:ea typeface="宋体" panose="02010600030101010101" pitchFamily="2" charset="-122"/>
              </a:rPr>
              <a:t> </a:t>
            </a:r>
            <a:r>
              <a:rPr lang="uk-UA" altLang="en-US" sz="1800" b="1" dirty="0">
                <a:solidFill>
                  <a:srgbClr val="1C1C1C"/>
                </a:solidFill>
                <a:latin typeface="Book Antiqua" panose="02040602050305030304" pitchFamily="18" charset="0"/>
                <a:ea typeface="宋体" panose="02010600030101010101" pitchFamily="2" charset="-122"/>
              </a:rPr>
              <a:t>класів</a:t>
            </a:r>
          </a:p>
        </p:txBody>
      </p:sp>
      <p:grpSp>
        <p:nvGrpSpPr>
          <p:cNvPr id="5137" name="Group 19">
            <a:extLst>
              <a:ext uri="{FF2B5EF4-FFF2-40B4-BE49-F238E27FC236}">
                <a16:creationId xmlns:a16="http://schemas.microsoft.com/office/drawing/2014/main" id="{1F6A0E0A-95BA-497F-8247-068067669F94}"/>
              </a:ext>
            </a:extLst>
          </p:cNvPr>
          <p:cNvGrpSpPr>
            <a:grpSpLocks/>
          </p:cNvGrpSpPr>
          <p:nvPr/>
        </p:nvGrpSpPr>
        <p:grpSpPr bwMode="auto">
          <a:xfrm>
            <a:off x="6105525" y="2293938"/>
            <a:ext cx="2384425" cy="538162"/>
            <a:chOff x="3969" y="1126"/>
            <a:chExt cx="1502" cy="339"/>
          </a:xfrm>
        </p:grpSpPr>
        <p:sp>
          <p:nvSpPr>
            <p:cNvPr id="5150" name="AutoShape 20">
              <a:extLst>
                <a:ext uri="{FF2B5EF4-FFF2-40B4-BE49-F238E27FC236}">
                  <a16:creationId xmlns:a16="http://schemas.microsoft.com/office/drawing/2014/main" id="{055C793E-7242-49C8-8F35-E8662DC7A8E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969" y="1126"/>
              <a:ext cx="1502" cy="33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545454"/>
                </a:gs>
                <a:gs pos="50000">
                  <a:srgbClr val="EAEAEA"/>
                </a:gs>
                <a:gs pos="100000">
                  <a:srgbClr val="545454"/>
                </a:gs>
              </a:gsLst>
              <a:lin ang="5400000" scaled="1"/>
            </a:gradFill>
            <a:ln>
              <a:noFill/>
            </a:ln>
            <a:effectLst>
              <a:outerShdw dist="40161" dir="4293903" algn="ctr" rotWithShape="0">
                <a:srgbClr val="FFFFCC">
                  <a:alpha val="50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黑体" panose="020B0503020204020204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黑体" panose="020B0503020204020204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黑体" panose="020B0503020204020204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B0503020204020204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B0503020204020204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B0503020204020204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B0503020204020204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B0503020204020204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黑体" panose="020B0503020204020204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en-US" sz="1800">
                <a:ea typeface="宋体" panose="02010600030101010101" pitchFamily="2" charset="-122"/>
              </a:endParaRPr>
            </a:p>
          </p:txBody>
        </p:sp>
        <p:sp>
          <p:nvSpPr>
            <p:cNvPr id="29" name="AutoShape 21">
              <a:extLst>
                <a:ext uri="{FF2B5EF4-FFF2-40B4-BE49-F238E27FC236}">
                  <a16:creationId xmlns:a16="http://schemas.microsoft.com/office/drawing/2014/main" id="{404CCC41-F996-4859-9DB3-B7C01208A56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988" y="1145"/>
              <a:ext cx="1464" cy="30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folHlink">
                    <a:alpha val="89999"/>
                  </a:schemeClr>
                </a:gs>
                <a:gs pos="50000">
                  <a:schemeClr val="folHlink">
                    <a:gamma/>
                    <a:tint val="33725"/>
                    <a:invGamma/>
                  </a:schemeClr>
                </a:gs>
                <a:gs pos="100000">
                  <a:schemeClr val="folHlink">
                    <a:alpha val="89999"/>
                  </a:scheme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</p:grpSp>
      <p:sp>
        <p:nvSpPr>
          <p:cNvPr id="5138" name="Rectangle 22">
            <a:extLst>
              <a:ext uri="{FF2B5EF4-FFF2-40B4-BE49-F238E27FC236}">
                <a16:creationId xmlns:a16="http://schemas.microsoft.com/office/drawing/2014/main" id="{2BF1DDAA-BDBA-446E-A56E-0C19DC89A0C2}"/>
              </a:ext>
            </a:extLst>
          </p:cNvPr>
          <p:cNvSpPr>
            <a:spLocks noChangeArrowheads="1"/>
          </p:cNvSpPr>
          <p:nvPr/>
        </p:nvSpPr>
        <p:spPr bwMode="gray">
          <a:xfrm>
            <a:off x="6781800" y="2362200"/>
            <a:ext cx="1087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en-US" sz="1800" b="1">
                <a:solidFill>
                  <a:srgbClr val="1C1C1C"/>
                </a:solidFill>
                <a:latin typeface="Book Antiqua" panose="02040602050305030304" pitchFamily="18" charset="0"/>
                <a:ea typeface="宋体" panose="02010600030101010101" pitchFamily="2" charset="-122"/>
              </a:rPr>
              <a:t>Вчителі</a:t>
            </a:r>
            <a:endParaRPr lang="en-US" altLang="en-US" sz="1800" b="1">
              <a:solidFill>
                <a:srgbClr val="1C1C1C"/>
              </a:solidFill>
              <a:latin typeface="Book Antiqua" panose="02040602050305030304" pitchFamily="18" charset="0"/>
              <a:ea typeface="宋体" panose="02010600030101010101" pitchFamily="2" charset="-122"/>
            </a:endParaRPr>
          </a:p>
        </p:txBody>
      </p:sp>
      <p:grpSp>
        <p:nvGrpSpPr>
          <p:cNvPr id="5139" name="Group 23">
            <a:extLst>
              <a:ext uri="{FF2B5EF4-FFF2-40B4-BE49-F238E27FC236}">
                <a16:creationId xmlns:a16="http://schemas.microsoft.com/office/drawing/2014/main" id="{900833BE-82D0-4CD3-9D5A-BC696D6F752B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2293938"/>
            <a:ext cx="2384425" cy="538162"/>
            <a:chOff x="555" y="1126"/>
            <a:chExt cx="1502" cy="339"/>
          </a:xfrm>
        </p:grpSpPr>
        <p:sp>
          <p:nvSpPr>
            <p:cNvPr id="32" name="AutoShape 24">
              <a:extLst>
                <a:ext uri="{FF2B5EF4-FFF2-40B4-BE49-F238E27FC236}">
                  <a16:creationId xmlns:a16="http://schemas.microsoft.com/office/drawing/2014/main" id="{CE3CC3EE-51AC-4654-AFA1-6588725BFD4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55" y="1126"/>
              <a:ext cx="1502" cy="33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2">
                    <a:gamma/>
                    <a:shade val="36078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>
              <a:outerShdw dist="40161" dir="4293903" algn="ctr" rotWithShape="0">
                <a:srgbClr val="FFFFC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33" name="AutoShape 25">
              <a:extLst>
                <a:ext uri="{FF2B5EF4-FFF2-40B4-BE49-F238E27FC236}">
                  <a16:creationId xmlns:a16="http://schemas.microsoft.com/office/drawing/2014/main" id="{BD4C971D-C69E-4AF2-8098-F6EC7DB5C3A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74" y="1145"/>
              <a:ext cx="1464" cy="30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2">
                    <a:alpha val="89999"/>
                  </a:schemeClr>
                </a:gs>
                <a:gs pos="50000">
                  <a:schemeClr val="accent2">
                    <a:gamma/>
                    <a:tint val="33725"/>
                    <a:invGamma/>
                  </a:schemeClr>
                </a:gs>
                <a:gs pos="100000">
                  <a:schemeClr val="accent2">
                    <a:alpha val="89999"/>
                  </a:scheme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</p:grpSp>
      <p:sp>
        <p:nvSpPr>
          <p:cNvPr id="34" name="AutoShape 27">
            <a:extLst>
              <a:ext uri="{FF2B5EF4-FFF2-40B4-BE49-F238E27FC236}">
                <a16:creationId xmlns:a16="http://schemas.microsoft.com/office/drawing/2014/main" id="{DF2FC751-3A32-413A-A9CB-A5D4B9468044}"/>
              </a:ext>
            </a:extLst>
          </p:cNvPr>
          <p:cNvSpPr>
            <a:spLocks noChangeArrowheads="1"/>
          </p:cNvSpPr>
          <p:nvPr/>
        </p:nvSpPr>
        <p:spPr bwMode="gray">
          <a:xfrm flipV="1">
            <a:off x="871538" y="2868613"/>
            <a:ext cx="1981200" cy="13716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35" name="AutoShape 28">
            <a:extLst>
              <a:ext uri="{FF2B5EF4-FFF2-40B4-BE49-F238E27FC236}">
                <a16:creationId xmlns:a16="http://schemas.microsoft.com/office/drawing/2014/main" id="{460A1420-123B-4E73-B4ED-6FE849F45424}"/>
              </a:ext>
            </a:extLst>
          </p:cNvPr>
          <p:cNvSpPr>
            <a:spLocks noChangeArrowheads="1"/>
          </p:cNvSpPr>
          <p:nvPr/>
        </p:nvSpPr>
        <p:spPr bwMode="gray">
          <a:xfrm flipV="1">
            <a:off x="3538538" y="2868613"/>
            <a:ext cx="1981200" cy="13716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36" name="AutoShape 29">
            <a:extLst>
              <a:ext uri="{FF2B5EF4-FFF2-40B4-BE49-F238E27FC236}">
                <a16:creationId xmlns:a16="http://schemas.microsoft.com/office/drawing/2014/main" id="{4849F188-5C5C-4CC1-BE77-2A4CE81FB7AB}"/>
              </a:ext>
            </a:extLst>
          </p:cNvPr>
          <p:cNvSpPr>
            <a:spLocks noChangeArrowheads="1"/>
          </p:cNvSpPr>
          <p:nvPr/>
        </p:nvSpPr>
        <p:spPr bwMode="gray">
          <a:xfrm flipV="1">
            <a:off x="6281738" y="2868613"/>
            <a:ext cx="1981200" cy="13716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5143" name="Rectangle 18">
            <a:extLst>
              <a:ext uri="{FF2B5EF4-FFF2-40B4-BE49-F238E27FC236}">
                <a16:creationId xmlns:a16="http://schemas.microsoft.com/office/drawing/2014/main" id="{C7778AF6-E5CE-401F-8F97-1D03AEC2A529}"/>
              </a:ext>
            </a:extLst>
          </p:cNvPr>
          <p:cNvSpPr>
            <a:spLocks noChangeArrowheads="1"/>
          </p:cNvSpPr>
          <p:nvPr/>
        </p:nvSpPr>
        <p:spPr bwMode="gray">
          <a:xfrm>
            <a:off x="899119" y="2362200"/>
            <a:ext cx="19784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en-US" sz="1800" b="1" dirty="0">
                <a:latin typeface="Book Antiqua" panose="02040602050305030304" pitchFamily="18" charset="0"/>
                <a:ea typeface="宋体" panose="02010600030101010101" pitchFamily="2" charset="-122"/>
              </a:rPr>
              <a:t>Учні 9</a:t>
            </a:r>
            <a:r>
              <a:rPr lang="en-US" altLang="en-US" sz="1800" b="1" dirty="0">
                <a:latin typeface="Book Antiqua" panose="02040602050305030304" pitchFamily="18" charset="0"/>
                <a:ea typeface="宋体" panose="02010600030101010101" pitchFamily="2" charset="-122"/>
              </a:rPr>
              <a:t>-11 </a:t>
            </a:r>
            <a:r>
              <a:rPr lang="uk-UA" altLang="en-US" sz="1800" b="1" dirty="0">
                <a:latin typeface="Book Antiqua" panose="02040602050305030304" pitchFamily="18" charset="0"/>
                <a:ea typeface="宋体" panose="02010600030101010101" pitchFamily="2" charset="-122"/>
              </a:rPr>
              <a:t>класів</a:t>
            </a:r>
          </a:p>
        </p:txBody>
      </p:sp>
      <p:sp>
        <p:nvSpPr>
          <p:cNvPr id="5144" name="Freeform 12">
            <a:extLst>
              <a:ext uri="{FF2B5EF4-FFF2-40B4-BE49-F238E27FC236}">
                <a16:creationId xmlns:a16="http://schemas.microsoft.com/office/drawing/2014/main" id="{85E05B35-E618-42CF-875F-252DC938777C}"/>
              </a:ext>
            </a:extLst>
          </p:cNvPr>
          <p:cNvSpPr>
            <a:spLocks/>
          </p:cNvSpPr>
          <p:nvPr/>
        </p:nvSpPr>
        <p:spPr bwMode="gray">
          <a:xfrm>
            <a:off x="6275388" y="4268788"/>
            <a:ext cx="2008187" cy="482600"/>
          </a:xfrm>
          <a:custGeom>
            <a:avLst/>
            <a:gdLst>
              <a:gd name="T0" fmla="*/ 0 w 1259"/>
              <a:gd name="T1" fmla="*/ 2147483646 h 298"/>
              <a:gd name="T2" fmla="*/ 2147483646 w 1259"/>
              <a:gd name="T3" fmla="*/ 2147483646 h 298"/>
              <a:gd name="T4" fmla="*/ 2147483646 w 1259"/>
              <a:gd name="T5" fmla="*/ 2147483646 h 298"/>
              <a:gd name="T6" fmla="*/ 2147483646 w 1259"/>
              <a:gd name="T7" fmla="*/ 2147483646 h 298"/>
              <a:gd name="T8" fmla="*/ 2147483646 w 1259"/>
              <a:gd name="T9" fmla="*/ 2147483646 h 298"/>
              <a:gd name="T10" fmla="*/ 2147483646 w 1259"/>
              <a:gd name="T11" fmla="*/ 2147483646 h 298"/>
              <a:gd name="T12" fmla="*/ 2147483646 w 1259"/>
              <a:gd name="T13" fmla="*/ 2147483646 h 298"/>
              <a:gd name="T14" fmla="*/ 2147483646 w 1259"/>
              <a:gd name="T15" fmla="*/ 2147483646 h 298"/>
              <a:gd name="T16" fmla="*/ 0 w 1259"/>
              <a:gd name="T17" fmla="*/ 2147483646 h 29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259"/>
              <a:gd name="T28" fmla="*/ 0 h 298"/>
              <a:gd name="T29" fmla="*/ 1259 w 1259"/>
              <a:gd name="T30" fmla="*/ 298 h 29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259" h="298">
                <a:moveTo>
                  <a:pt x="0" y="298"/>
                </a:moveTo>
                <a:lnTo>
                  <a:pt x="7" y="171"/>
                </a:lnTo>
                <a:cubicBezTo>
                  <a:pt x="35" y="124"/>
                  <a:pt x="108" y="40"/>
                  <a:pt x="166" y="14"/>
                </a:cubicBezTo>
                <a:lnTo>
                  <a:pt x="356" y="13"/>
                </a:lnTo>
                <a:cubicBezTo>
                  <a:pt x="482" y="12"/>
                  <a:pt x="805" y="10"/>
                  <a:pt x="922" y="10"/>
                </a:cubicBezTo>
                <a:cubicBezTo>
                  <a:pt x="1039" y="10"/>
                  <a:pt x="988" y="0"/>
                  <a:pt x="1060" y="12"/>
                </a:cubicBezTo>
                <a:cubicBezTo>
                  <a:pt x="1132" y="24"/>
                  <a:pt x="1204" y="81"/>
                  <a:pt x="1249" y="186"/>
                </a:cubicBezTo>
                <a:cubicBezTo>
                  <a:pt x="1259" y="258"/>
                  <a:pt x="1255" y="297"/>
                  <a:pt x="1255" y="297"/>
                </a:cubicBezTo>
                <a:lnTo>
                  <a:pt x="0" y="298"/>
                </a:lnTo>
                <a:close/>
              </a:path>
            </a:pathLst>
          </a:custGeom>
          <a:solidFill>
            <a:schemeClr val="folHlink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8100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45" name="Text Box 6">
            <a:extLst>
              <a:ext uri="{FF2B5EF4-FFF2-40B4-BE49-F238E27FC236}">
                <a16:creationId xmlns:a16="http://schemas.microsoft.com/office/drawing/2014/main" id="{D14E5D38-A0C1-4811-98C5-7FCD14635C2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627438" y="4953000"/>
            <a:ext cx="20113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5400" b="1" dirty="0">
                <a:solidFill>
                  <a:srgbClr val="3399FF"/>
                </a:solidFill>
                <a:latin typeface="Book Antiqua" panose="02040602050305030304" pitchFamily="18" charset="0"/>
                <a:ea typeface="宋体" panose="02010600030101010101" pitchFamily="2" charset="-122"/>
              </a:rPr>
              <a:t>13</a:t>
            </a:r>
            <a:endParaRPr lang="en-US" altLang="en-US" sz="5400" dirty="0">
              <a:solidFill>
                <a:srgbClr val="3399FF"/>
              </a:solidFill>
              <a:latin typeface="Book Antiqua" panose="02040602050305030304" pitchFamily="18" charset="0"/>
              <a:ea typeface="宋体" panose="02010600030101010101" pitchFamily="2" charset="-122"/>
            </a:endParaRPr>
          </a:p>
        </p:txBody>
      </p:sp>
      <p:sp>
        <p:nvSpPr>
          <p:cNvPr id="5146" name="Text Box 6">
            <a:extLst>
              <a:ext uri="{FF2B5EF4-FFF2-40B4-BE49-F238E27FC236}">
                <a16:creationId xmlns:a16="http://schemas.microsoft.com/office/drawing/2014/main" id="{D8EE3821-D11A-4DFD-8166-CFC455EABD70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294438" y="5029200"/>
            <a:ext cx="20113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5400" b="1" dirty="0">
                <a:solidFill>
                  <a:srgbClr val="006600"/>
                </a:solidFill>
                <a:latin typeface="Book Antiqua" panose="02040602050305030304" pitchFamily="18" charset="0"/>
                <a:ea typeface="宋体" panose="02010600030101010101" pitchFamily="2" charset="-122"/>
              </a:rPr>
              <a:t>1</a:t>
            </a:r>
            <a:r>
              <a:rPr lang="uk-UA" altLang="en-US" sz="5400" b="1" dirty="0">
                <a:solidFill>
                  <a:srgbClr val="006600"/>
                </a:solidFill>
                <a:latin typeface="Book Antiqua" panose="02040602050305030304" pitchFamily="18" charset="0"/>
                <a:ea typeface="宋体" panose="02010600030101010101" pitchFamily="2" charset="-122"/>
              </a:rPr>
              <a:t>2</a:t>
            </a:r>
            <a:endParaRPr lang="en-US" altLang="en-US" sz="5400" dirty="0">
              <a:solidFill>
                <a:srgbClr val="006600"/>
              </a:solidFill>
              <a:latin typeface="Book Antiqua" panose="02040602050305030304" pitchFamily="18" charset="0"/>
              <a:ea typeface="宋体" panose="02010600030101010101" pitchFamily="2" charset="-122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B76B2AC-C8B3-4F7E-B27C-58EFCBF98BC4}"/>
              </a:ext>
            </a:extLst>
          </p:cNvPr>
          <p:cNvSpPr txBox="1"/>
          <p:nvPr/>
        </p:nvSpPr>
        <p:spPr>
          <a:xfrm>
            <a:off x="2652713" y="1662113"/>
            <a:ext cx="3629025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uk-UA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Участь в опитуванні взяли: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Групувати 6">
            <a:extLst>
              <a:ext uri="{FF2B5EF4-FFF2-40B4-BE49-F238E27FC236}">
                <a16:creationId xmlns:a16="http://schemas.microsoft.com/office/drawing/2014/main" id="{B001C189-60FE-4551-BD6A-B0D1837613BB}"/>
              </a:ext>
            </a:extLst>
          </p:cNvPr>
          <p:cNvGrpSpPr>
            <a:grpSpLocks/>
          </p:cNvGrpSpPr>
          <p:nvPr/>
        </p:nvGrpSpPr>
        <p:grpSpPr bwMode="auto">
          <a:xfrm>
            <a:off x="0" y="30163"/>
            <a:ext cx="9144008" cy="1462934"/>
            <a:chOff x="0" y="0"/>
            <a:chExt cx="9144008" cy="1462978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8EC2489B-2770-4EF8-9340-3C2A6163DF02}"/>
                </a:ext>
              </a:extLst>
            </p:cNvPr>
            <p:cNvSpPr/>
            <p:nvPr/>
          </p:nvSpPr>
          <p:spPr>
            <a:xfrm>
              <a:off x="0" y="0"/>
              <a:ext cx="9144000" cy="1036730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>
                <a:defRPr/>
              </a:pPr>
              <a:r>
                <a:rPr lang="uk-UA" sz="3200" b="1" dirty="0">
                  <a:solidFill>
                    <a:srgbClr val="006600"/>
                  </a:solidFill>
                  <a:latin typeface="Book Antiqua" pitchFamily="18" charset="0"/>
                </a:rPr>
                <a:t>1.1 Забезпечення комфортних та </a:t>
              </a:r>
            </a:p>
            <a:p>
              <a:pPr algn="ctr" eaLnBrk="1">
                <a:defRPr/>
              </a:pPr>
              <a:r>
                <a:rPr lang="uk-UA" sz="3200" b="1" dirty="0">
                  <a:solidFill>
                    <a:srgbClr val="006600"/>
                  </a:solidFill>
                  <a:latin typeface="Book Antiqua" pitchFamily="18" charset="0"/>
                </a:rPr>
                <a:t>безпечних умов навчання та праці</a:t>
              </a: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DDEF7640-164A-4112-9FA8-6A254C3FB497}"/>
                </a:ext>
              </a:extLst>
            </p:cNvPr>
            <p:cNvSpPr/>
            <p:nvPr/>
          </p:nvSpPr>
          <p:spPr>
            <a:xfrm>
              <a:off x="8" y="1081967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sp>
        <p:nvSpPr>
          <p:cNvPr id="6148" name="TextBox 8">
            <a:extLst>
              <a:ext uri="{FF2B5EF4-FFF2-40B4-BE49-F238E27FC236}">
                <a16:creationId xmlns:a16="http://schemas.microsoft.com/office/drawing/2014/main" id="{8FFEE3F2-0CE2-4A22-A85D-F797EF7CC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732" y="1480865"/>
            <a:ext cx="84153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ea typeface="宋体" panose="02010600030101010101" pitchFamily="2" charset="-122"/>
              </a:rPr>
              <a:t>Критерій 1.1.1. Приміщення і територія закладу освіти є безпечними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ea typeface="宋体" panose="02010600030101010101" pitchFamily="2" charset="-122"/>
              </a:rPr>
              <a:t> та комфортними для навчання та праці</a:t>
            </a:r>
            <a:endParaRPr lang="en-US" altLang="en-US" sz="1800" dirty="0">
              <a:ea typeface="宋体" panose="02010600030101010101" pitchFamily="2" charset="-12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8AB8A3-D0E0-4FA5-A3F5-A0B9A4D237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2" t="24611" b="5341"/>
          <a:stretch/>
        </p:blipFill>
        <p:spPr>
          <a:xfrm>
            <a:off x="267827" y="2133711"/>
            <a:ext cx="6961197" cy="20163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A1BBC7-DA02-43A7-ACBA-AC7BECDED8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363" b="4101"/>
          <a:stretch/>
        </p:blipFill>
        <p:spPr>
          <a:xfrm>
            <a:off x="267827" y="4209236"/>
            <a:ext cx="8164460" cy="2420080"/>
          </a:xfrm>
          <a:prstGeom prst="rect">
            <a:avLst/>
          </a:prstGeom>
        </p:spPr>
      </p:pic>
      <p:pic>
        <p:nvPicPr>
          <p:cNvPr id="7" name="Рисунок 6" descr="Зображення, що містить знімок екрана, потяг&#10;&#10;Автоматично згенерований опис">
            <a:extLst>
              <a:ext uri="{FF2B5EF4-FFF2-40B4-BE49-F238E27FC236}">
                <a16:creationId xmlns:a16="http://schemas.microsoft.com/office/drawing/2014/main" id="{73AEA660-0875-4432-A74C-8A3F4F3431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7940" y="2186130"/>
            <a:ext cx="2286060" cy="58526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9EF5302-CF95-40EA-B0D2-23849EB38D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5370" y="4356243"/>
            <a:ext cx="2395433" cy="58526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D86C6BF-8236-487C-BB98-0C03178B63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7940" y="4415396"/>
            <a:ext cx="1992551" cy="42772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6883B21-7BBC-4941-AEF0-7A7BB75C4E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1424" y="2214099"/>
            <a:ext cx="2072820" cy="4938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Групувати 6">
            <a:extLst>
              <a:ext uri="{FF2B5EF4-FFF2-40B4-BE49-F238E27FC236}">
                <a16:creationId xmlns:a16="http://schemas.microsoft.com/office/drawing/2014/main" id="{0AC7C0D6-FAB8-4239-86B3-FE8C38C91696}"/>
              </a:ext>
            </a:extLst>
          </p:cNvPr>
          <p:cNvGrpSpPr>
            <a:grpSpLocks/>
          </p:cNvGrpSpPr>
          <p:nvPr/>
        </p:nvGrpSpPr>
        <p:grpSpPr bwMode="auto">
          <a:xfrm>
            <a:off x="0" y="30163"/>
            <a:ext cx="9144000" cy="1467976"/>
            <a:chOff x="0" y="0"/>
            <a:chExt cx="9144000" cy="1468020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51C852E9-0058-47B1-8058-296684BB4230}"/>
                </a:ext>
              </a:extLst>
            </p:cNvPr>
            <p:cNvSpPr/>
            <p:nvPr/>
          </p:nvSpPr>
          <p:spPr>
            <a:xfrm>
              <a:off x="0" y="0"/>
              <a:ext cx="9144000" cy="1036730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>
                <a:defRPr/>
              </a:pPr>
              <a:r>
                <a:rPr lang="uk-UA" sz="3200" b="1" dirty="0">
                  <a:solidFill>
                    <a:srgbClr val="006600"/>
                  </a:solidFill>
                  <a:latin typeface="Book Antiqua" pitchFamily="18" charset="0"/>
                </a:rPr>
                <a:t>1.1 Забезпечення комфортних та </a:t>
              </a:r>
            </a:p>
            <a:p>
              <a:pPr algn="ctr" eaLnBrk="1">
                <a:defRPr/>
              </a:pPr>
              <a:r>
                <a:rPr lang="uk-UA" sz="3200" b="1" dirty="0">
                  <a:solidFill>
                    <a:srgbClr val="006600"/>
                  </a:solidFill>
                  <a:latin typeface="Book Antiqua" pitchFamily="18" charset="0"/>
                </a:rPr>
                <a:t>безпечних умов навчання та праці</a:t>
              </a: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E9E5DCD0-C170-40C8-990C-E854E6587D0E}"/>
                </a:ext>
              </a:extLst>
            </p:cNvPr>
            <p:cNvSpPr/>
            <p:nvPr/>
          </p:nvSpPr>
          <p:spPr>
            <a:xfrm>
              <a:off x="0" y="1087009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4A54C3-C4AA-442A-B4DE-D2E8452C2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483" y="3362893"/>
            <a:ext cx="3261087" cy="2895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A164E3-14AE-4FD5-B191-14D81C0B7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89173"/>
            <a:ext cx="6248356" cy="273866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16056CB-4813-4666-B345-93BBBAE9A4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0929" y="4225388"/>
            <a:ext cx="1905079" cy="58526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495DED-24DE-4D02-9D11-65CEA68EA5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2372" y="4271111"/>
            <a:ext cx="1722192" cy="49381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AA92868-35EB-4783-A238-F28C7EB064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56" y="1498139"/>
            <a:ext cx="6248357" cy="2606895"/>
          </a:xfrm>
          <a:prstGeom prst="rect">
            <a:avLst/>
          </a:prstGeom>
        </p:spPr>
      </p:pic>
      <p:pic>
        <p:nvPicPr>
          <p:cNvPr id="7175" name="Рисунок 8">
            <a:extLst>
              <a:ext uri="{FF2B5EF4-FFF2-40B4-BE49-F238E27FC236}">
                <a16:creationId xmlns:a16="http://schemas.microsoft.com/office/drawing/2014/main" id="{7AD83935-D16E-405D-BE53-0937067899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266" y="1702601"/>
            <a:ext cx="2426579" cy="59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Групувати 6">
            <a:extLst>
              <a:ext uri="{FF2B5EF4-FFF2-40B4-BE49-F238E27FC236}">
                <a16:creationId xmlns:a16="http://schemas.microsoft.com/office/drawing/2014/main" id="{33F47706-FEDD-4D2A-A754-0E87D2AC3731}"/>
              </a:ext>
            </a:extLst>
          </p:cNvPr>
          <p:cNvGrpSpPr>
            <a:grpSpLocks/>
          </p:cNvGrpSpPr>
          <p:nvPr/>
        </p:nvGrpSpPr>
        <p:grpSpPr bwMode="auto">
          <a:xfrm>
            <a:off x="0" y="30163"/>
            <a:ext cx="9144000" cy="1600200"/>
            <a:chOff x="0" y="0"/>
            <a:chExt cx="9144000" cy="1600248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EF0E1851-471C-4763-8B8B-D048DD31A7CD}"/>
                </a:ext>
              </a:extLst>
            </p:cNvPr>
            <p:cNvSpPr/>
            <p:nvPr/>
          </p:nvSpPr>
          <p:spPr>
            <a:xfrm>
              <a:off x="0" y="0"/>
              <a:ext cx="9144000" cy="1219237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>
                <a:defRPr/>
              </a:pPr>
              <a:r>
                <a:rPr lang="uk-UA" sz="3200" b="1" dirty="0">
                  <a:solidFill>
                    <a:srgbClr val="006600"/>
                  </a:solidFill>
                  <a:latin typeface="Book Antiqua" pitchFamily="18" charset="0"/>
                </a:rPr>
                <a:t>1.1 Забезпечення комфортних та </a:t>
              </a:r>
            </a:p>
            <a:p>
              <a:pPr algn="ctr" eaLnBrk="1">
                <a:defRPr/>
              </a:pPr>
              <a:r>
                <a:rPr lang="uk-UA" sz="3200" b="1" dirty="0">
                  <a:solidFill>
                    <a:srgbClr val="006600"/>
                  </a:solidFill>
                  <a:latin typeface="Book Antiqua" pitchFamily="18" charset="0"/>
                </a:rPr>
                <a:t>безпечних умов навчання та праці</a:t>
              </a: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66414C2A-B972-4DA9-ABD2-87A112914C28}"/>
                </a:ext>
              </a:extLst>
            </p:cNvPr>
            <p:cNvSpPr/>
            <p:nvPr/>
          </p:nvSpPr>
          <p:spPr>
            <a:xfrm>
              <a:off x="0" y="1219237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sp>
        <p:nvSpPr>
          <p:cNvPr id="8195" name="TextBox 8">
            <a:extLst>
              <a:ext uri="{FF2B5EF4-FFF2-40B4-BE49-F238E27FC236}">
                <a16:creationId xmlns:a16="http://schemas.microsoft.com/office/drawing/2014/main" id="{5BA39388-81AB-4AFD-AC81-FA6A172625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652588"/>
            <a:ext cx="88931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uk-UA" altLang="en-US" sz="1800" b="1" i="1">
                <a:latin typeface="Times New Roman" panose="02020603050405020304" pitchFamily="18" charset="0"/>
                <a:cs typeface="Calibri" panose="020F0502020204030204" pitchFamily="34" charset="0"/>
              </a:rPr>
              <a:t>Критерій 1.1.2. Заклад освіти забезпечений навчальними та іншими приміщеннями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uk-UA" altLang="en-US" sz="1800" b="1" i="1">
                <a:latin typeface="Times New Roman" panose="02020603050405020304" pitchFamily="18" charset="0"/>
                <a:cs typeface="Calibri" panose="020F0502020204030204" pitchFamily="34" charset="0"/>
              </a:rPr>
              <a:t> з відповідним обладнанням, що необхідні для реалізації освітньої програми</a:t>
            </a:r>
            <a:endParaRPr lang="en-US" altLang="en-US" sz="1800">
              <a:ea typeface="宋体" panose="02010600030101010101" pitchFamily="2" charset="-12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978A55-7075-47C3-913C-C304C0E97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9" t="4350"/>
          <a:stretch/>
        </p:blipFill>
        <p:spPr>
          <a:xfrm>
            <a:off x="254966" y="4618018"/>
            <a:ext cx="3373435" cy="220981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28BFA44-A42A-42F9-976B-17EF03190B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141" y="2337454"/>
            <a:ext cx="5080325" cy="406326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FF56A13-F21F-4EB2-8336-BD30D44296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96691"/>
            <a:ext cx="3323601" cy="21985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9" name="Групувати 6">
            <a:extLst>
              <a:ext uri="{FF2B5EF4-FFF2-40B4-BE49-F238E27FC236}">
                <a16:creationId xmlns:a16="http://schemas.microsoft.com/office/drawing/2014/main" id="{D7B6D1C5-2DC6-4781-BE92-279BC7B05A9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1251670"/>
            <a:chOff x="0" y="-30164"/>
            <a:chExt cx="9144000" cy="1251707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4F6BC278-B1CD-485D-828A-0172E7C26C87}"/>
                </a:ext>
              </a:extLst>
            </p:cNvPr>
            <p:cNvSpPr/>
            <p:nvPr/>
          </p:nvSpPr>
          <p:spPr>
            <a:xfrm>
              <a:off x="0" y="-30164"/>
              <a:ext cx="9144000" cy="842641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>
                <a:defRPr/>
              </a:pPr>
              <a:r>
                <a:rPr lang="uk-UA" sz="3200" b="1" dirty="0">
                  <a:solidFill>
                    <a:srgbClr val="006600"/>
                  </a:solidFill>
                  <a:latin typeface="Book Antiqua" pitchFamily="18" charset="0"/>
                </a:rPr>
                <a:t>1.1 Забезпечення комфортних та </a:t>
              </a:r>
            </a:p>
            <a:p>
              <a:pPr algn="ctr" eaLnBrk="1">
                <a:defRPr/>
              </a:pPr>
              <a:r>
                <a:rPr lang="uk-UA" sz="3200" b="1" dirty="0">
                  <a:solidFill>
                    <a:srgbClr val="006600"/>
                  </a:solidFill>
                  <a:latin typeface="Book Antiqua" pitchFamily="18" charset="0"/>
                </a:rPr>
                <a:t>безпечних умов навчання та праці</a:t>
              </a: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2B28420B-6645-479C-966B-70FB40F4DBC3}"/>
                </a:ext>
              </a:extLst>
            </p:cNvPr>
            <p:cNvSpPr/>
            <p:nvPr/>
          </p:nvSpPr>
          <p:spPr>
            <a:xfrm>
              <a:off x="0" y="840532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sp>
        <p:nvSpPr>
          <p:cNvPr id="9220" name="TextBox 8">
            <a:extLst>
              <a:ext uri="{FF2B5EF4-FFF2-40B4-BE49-F238E27FC236}">
                <a16:creationId xmlns:a16="http://schemas.microsoft.com/office/drawing/2014/main" id="{6F15E902-615A-4C7B-B06B-3EE7E6182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6" y="1211350"/>
            <a:ext cx="890905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Критерій 1.1.3. Здобувачі освіти та працівники закладу освіти обізнані з вимогами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 охорони праці, безпеки життєдіяльності, пожежної безпеки,  правилами поведінки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 в умовах надзвичайних ситуацій і дотримуються їх</a:t>
            </a:r>
            <a:endParaRPr lang="en-US" altLang="en-US" sz="1800" b="1" i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E693A10-4BC3-43C8-B8C9-B60C7248B0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48" b="9573"/>
          <a:stretch/>
        </p:blipFill>
        <p:spPr>
          <a:xfrm>
            <a:off x="119221" y="2069778"/>
            <a:ext cx="5581395" cy="214827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248E60-F58D-4555-A38E-88327B570A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1" r="2570" b="7684"/>
          <a:stretch/>
        </p:blipFill>
        <p:spPr>
          <a:xfrm>
            <a:off x="100409" y="4303836"/>
            <a:ext cx="5798820" cy="255416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2A5AEA3-59F7-4E61-A506-8FFBF13F8F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825" y="4753505"/>
            <a:ext cx="1905079" cy="58526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B5C96BD-1E9A-4FF0-8F46-69D309140A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9268" y="4799228"/>
            <a:ext cx="1722192" cy="493819"/>
          </a:xfrm>
          <a:prstGeom prst="rect">
            <a:avLst/>
          </a:prstGeom>
        </p:spPr>
      </p:pic>
      <p:pic>
        <p:nvPicPr>
          <p:cNvPr id="9223" name="Рисунок 11">
            <a:extLst>
              <a:ext uri="{FF2B5EF4-FFF2-40B4-BE49-F238E27FC236}">
                <a16:creationId xmlns:a16="http://schemas.microsoft.com/office/drawing/2014/main" id="{6F39E7B6-14D3-45DF-BBEA-4E5D5FA705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283" y="2424078"/>
            <a:ext cx="2381087" cy="585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3" name="Групувати 6">
            <a:extLst>
              <a:ext uri="{FF2B5EF4-FFF2-40B4-BE49-F238E27FC236}">
                <a16:creationId xmlns:a16="http://schemas.microsoft.com/office/drawing/2014/main" id="{AE354F11-997B-43CE-AAE4-6A49A879619A}"/>
              </a:ext>
            </a:extLst>
          </p:cNvPr>
          <p:cNvGrpSpPr>
            <a:grpSpLocks/>
          </p:cNvGrpSpPr>
          <p:nvPr/>
        </p:nvGrpSpPr>
        <p:grpSpPr bwMode="auto">
          <a:xfrm>
            <a:off x="0" y="-26504"/>
            <a:ext cx="9163890" cy="1656867"/>
            <a:chOff x="0" y="-56669"/>
            <a:chExt cx="9163890" cy="1656917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3B032C67-4E18-4F9B-9EC5-513BF662B794}"/>
                </a:ext>
              </a:extLst>
            </p:cNvPr>
            <p:cNvSpPr/>
            <p:nvPr/>
          </p:nvSpPr>
          <p:spPr>
            <a:xfrm>
              <a:off x="19890" y="-56669"/>
              <a:ext cx="9144000" cy="1219237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>
                <a:defRPr/>
              </a:pPr>
              <a:r>
                <a:rPr lang="uk-UA" sz="3200" b="1" dirty="0">
                  <a:solidFill>
                    <a:srgbClr val="006600"/>
                  </a:solidFill>
                  <a:latin typeface="Book Antiqua" pitchFamily="18" charset="0"/>
                </a:rPr>
                <a:t>1.1 Забезпечення комфортних та </a:t>
              </a:r>
            </a:p>
            <a:p>
              <a:pPr algn="ctr" eaLnBrk="1">
                <a:defRPr/>
              </a:pPr>
              <a:r>
                <a:rPr lang="uk-UA" sz="3200" b="1" dirty="0">
                  <a:solidFill>
                    <a:srgbClr val="006600"/>
                  </a:solidFill>
                  <a:latin typeface="Book Antiqua" pitchFamily="18" charset="0"/>
                </a:rPr>
                <a:t>безпечних умов навчання та праці</a:t>
              </a: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023921F6-3DDA-490D-AA53-59EE3D1423EB}"/>
                </a:ext>
              </a:extLst>
            </p:cNvPr>
            <p:cNvSpPr/>
            <p:nvPr/>
          </p:nvSpPr>
          <p:spPr>
            <a:xfrm>
              <a:off x="0" y="1219237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sp>
        <p:nvSpPr>
          <p:cNvPr id="10244" name="TextBox 8">
            <a:extLst>
              <a:ext uri="{FF2B5EF4-FFF2-40B4-BE49-F238E27FC236}">
                <a16:creationId xmlns:a16="http://schemas.microsoft.com/office/drawing/2014/main" id="{DF716E63-03A4-4EED-8205-FF82B5B40F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" y="1573213"/>
            <a:ext cx="8869363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Критерій 1.1.4. Працівники обізнані з правилами поведінки в разі нещасного випадку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 зі здобувачами освіти та працівниками закладу освіти чи раптового погіршення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1800" b="1" i="1" dirty="0">
                <a:latin typeface="Times New Roman" panose="02020603050405020304" pitchFamily="18" charset="0"/>
                <a:cs typeface="Calibri" panose="020F0502020204030204" pitchFamily="34" charset="0"/>
              </a:rPr>
              <a:t>їх стану здоров’я і вживають необхідних заходів у таких ситуаціях </a:t>
            </a:r>
            <a:endParaRPr lang="en-US" altLang="en-US" sz="1800" b="1" i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AA1051B-2413-42A8-98B0-A4964E1BD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33" y="2495550"/>
            <a:ext cx="8077108" cy="3658390"/>
          </a:xfrm>
          <a:prstGeom prst="rect">
            <a:avLst/>
          </a:prstGeom>
        </p:spPr>
      </p:pic>
      <p:pic>
        <p:nvPicPr>
          <p:cNvPr id="10245" name="Рисунок 11">
            <a:extLst>
              <a:ext uri="{FF2B5EF4-FFF2-40B4-BE49-F238E27FC236}">
                <a16:creationId xmlns:a16="http://schemas.microsoft.com/office/drawing/2014/main" id="{E6FFBA11-94B2-436F-B3C6-F4C4478D32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74" y="3196187"/>
            <a:ext cx="2170039" cy="533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7" name="Групувати 6">
            <a:extLst>
              <a:ext uri="{FF2B5EF4-FFF2-40B4-BE49-F238E27FC236}">
                <a16:creationId xmlns:a16="http://schemas.microsoft.com/office/drawing/2014/main" id="{C355E5B7-CF37-4125-BB73-6364A71AF6D6}"/>
              </a:ext>
            </a:extLst>
          </p:cNvPr>
          <p:cNvGrpSpPr>
            <a:grpSpLocks/>
          </p:cNvGrpSpPr>
          <p:nvPr/>
        </p:nvGrpSpPr>
        <p:grpSpPr bwMode="auto">
          <a:xfrm>
            <a:off x="0" y="30163"/>
            <a:ext cx="9144000" cy="1600200"/>
            <a:chOff x="0" y="0"/>
            <a:chExt cx="9144000" cy="1600248"/>
          </a:xfrm>
        </p:grpSpPr>
        <p:sp>
          <p:nvSpPr>
            <p:cNvPr id="4" name="Прямокутник 3">
              <a:extLst>
                <a:ext uri="{FF2B5EF4-FFF2-40B4-BE49-F238E27FC236}">
                  <a16:creationId xmlns:a16="http://schemas.microsoft.com/office/drawing/2014/main" id="{44AB53A5-D740-4934-8261-73607BA417FE}"/>
                </a:ext>
              </a:extLst>
            </p:cNvPr>
            <p:cNvSpPr/>
            <p:nvPr/>
          </p:nvSpPr>
          <p:spPr>
            <a:xfrm>
              <a:off x="0" y="0"/>
              <a:ext cx="9144000" cy="1219237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>
                <a:defRPr/>
              </a:pPr>
              <a:r>
                <a:rPr lang="uk-UA" sz="3200" b="1" dirty="0">
                  <a:solidFill>
                    <a:srgbClr val="006600"/>
                  </a:solidFill>
                  <a:latin typeface="Book Antiqua" pitchFamily="18" charset="0"/>
                </a:rPr>
                <a:t>1.1 Забезпечення комфортних та </a:t>
              </a:r>
            </a:p>
            <a:p>
              <a:pPr algn="ctr" eaLnBrk="1">
                <a:defRPr/>
              </a:pPr>
              <a:r>
                <a:rPr lang="uk-UA" sz="3200" b="1" dirty="0">
                  <a:solidFill>
                    <a:srgbClr val="006600"/>
                  </a:solidFill>
                  <a:latin typeface="Book Antiqua" pitchFamily="18" charset="0"/>
                </a:rPr>
                <a:t>безпечних умов навчання та праці</a:t>
              </a:r>
            </a:p>
          </p:txBody>
        </p:sp>
        <p:sp>
          <p:nvSpPr>
            <p:cNvPr id="6" name="Прямокутник 5">
              <a:extLst>
                <a:ext uri="{FF2B5EF4-FFF2-40B4-BE49-F238E27FC236}">
                  <a16:creationId xmlns:a16="http://schemas.microsoft.com/office/drawing/2014/main" id="{28097C34-8821-497C-97E4-66C479E37ECA}"/>
                </a:ext>
              </a:extLst>
            </p:cNvPr>
            <p:cNvSpPr/>
            <p:nvPr/>
          </p:nvSpPr>
          <p:spPr>
            <a:xfrm>
              <a:off x="0" y="1219237"/>
              <a:ext cx="9144000" cy="381011"/>
            </a:xfrm>
            <a:prstGeom prst="rect">
              <a:avLst/>
            </a:prstGeom>
            <a:solidFill>
              <a:srgbClr val="FFFF66"/>
            </a:solidFill>
            <a:ln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55600" algn="ctr" eaLnBrk="1" hangingPunct="1">
                <a:defRPr/>
              </a:pPr>
              <a:r>
                <a:rPr lang="uk-UA" dirty="0">
                  <a:solidFill>
                    <a:srgbClr val="0000CC"/>
                  </a:solidFill>
                </a:rPr>
                <a:t>Аналітичний звіт за результатами опитування</a:t>
              </a:r>
            </a:p>
          </p:txBody>
        </p:sp>
      </p:grpSp>
      <p:sp>
        <p:nvSpPr>
          <p:cNvPr id="11268" name="TextBox 8">
            <a:extLst>
              <a:ext uri="{FF2B5EF4-FFF2-40B4-BE49-F238E27FC236}">
                <a16:creationId xmlns:a16="http://schemas.microsoft.com/office/drawing/2014/main" id="{5E23C3D0-AF1F-47CE-93F6-69086CE152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525" y="1639888"/>
            <a:ext cx="84439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黑体" panose="020B0503020204020204" pitchFamily="49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1800" b="1" i="1">
                <a:latin typeface="Times New Roman" panose="02020603050405020304" pitchFamily="18" charset="0"/>
                <a:cs typeface="Calibri" panose="020F0502020204030204" pitchFamily="34" charset="0"/>
              </a:rPr>
              <a:t>Критерій 1.1.5. У закладі освіти створюються умови для здорового  харчування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uk-UA" altLang="en-US" sz="1800" b="1" i="1">
                <a:latin typeface="Times New Roman" panose="02020603050405020304" pitchFamily="18" charset="0"/>
                <a:cs typeface="Calibri" panose="020F0502020204030204" pitchFamily="34" charset="0"/>
              </a:rPr>
              <a:t>учнів і працівників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50819B-F4F7-4184-9C4F-BB74C2D85A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36" r="20834" b="8353"/>
          <a:stretch/>
        </p:blipFill>
        <p:spPr>
          <a:xfrm>
            <a:off x="136525" y="2226629"/>
            <a:ext cx="5333980" cy="249737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5311F1-C3FB-497C-95ED-FEACD0EC26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74" t="5165" r="12327" b="9558"/>
          <a:stretch/>
        </p:blipFill>
        <p:spPr>
          <a:xfrm>
            <a:off x="3308839" y="4062056"/>
            <a:ext cx="5698636" cy="24973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C97DFB-47AE-4E1C-B82F-995ACD50AD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4502" y="2732785"/>
            <a:ext cx="2395936" cy="5852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BB90D9-B284-4969-B167-C5000C3CF822}"/>
              </a:ext>
            </a:extLst>
          </p:cNvPr>
          <p:cNvSpPr txBox="1"/>
          <p:nvPr/>
        </p:nvSpPr>
        <p:spPr>
          <a:xfrm>
            <a:off x="6315698" y="2849563"/>
            <a:ext cx="2133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Батьки 9-11 класів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ba6e6c876f4012b83be4c51041281c672a3f68a8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2698</TotalTime>
  <Pages>0</Pages>
  <Words>1366</Words>
  <Characters>0</Characters>
  <Application>Microsoft Office PowerPoint</Application>
  <DocSecurity>0</DocSecurity>
  <PresentationFormat>Екран (4:3)</PresentationFormat>
  <Lines>0</Lines>
  <Paragraphs>150</Paragraphs>
  <Slides>27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27</vt:i4>
      </vt:variant>
    </vt:vector>
  </HeadingPairs>
  <TitlesOfParts>
    <vt:vector size="36" baseType="lpstr">
      <vt:lpstr>宋体</vt:lpstr>
      <vt:lpstr>Arial</vt:lpstr>
      <vt:lpstr>Arial Narrow</vt:lpstr>
      <vt:lpstr>Book Antiqua</vt:lpstr>
      <vt:lpstr>Calibri</vt:lpstr>
      <vt:lpstr>黑体</vt:lpstr>
      <vt:lpstr>Times New Roman</vt:lpstr>
      <vt:lpstr>Wingdings</vt:lpstr>
      <vt:lpstr>默认设计模板</vt:lpstr>
      <vt:lpstr>              Звіт  за результатами самооцінювання напряму «Освітнє середовище»  та шляхи вдосконалення освітньої діяльності в процесі розбудови внутрішньої системи забезпечення якості освіти Засідання педагогічної ради закладу, 29.11.2024 року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Рівні оцінювання за вимогами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admin</dc:creator>
  <cp:lastModifiedBy>User</cp:lastModifiedBy>
  <cp:revision>93</cp:revision>
  <cp:lastPrinted>1601-01-01T00:00:00Z</cp:lastPrinted>
  <dcterms:created xsi:type="dcterms:W3CDTF">1601-01-01T00:00:00Z</dcterms:created>
  <dcterms:modified xsi:type="dcterms:W3CDTF">2026-01-22T10:33:35Z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1033-8.1.0.3018</vt:lpwstr>
  </property>
</Properties>
</file>